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3" r:id="rId2"/>
    <p:sldId id="272" r:id="rId3"/>
    <p:sldId id="256" r:id="rId4"/>
    <p:sldId id="293" r:id="rId5"/>
    <p:sldId id="268" r:id="rId6"/>
    <p:sldId id="259" r:id="rId7"/>
    <p:sldId id="289" r:id="rId8"/>
    <p:sldId id="295" r:id="rId9"/>
    <p:sldId id="284" r:id="rId10"/>
    <p:sldId id="273" r:id="rId11"/>
    <p:sldId id="292" r:id="rId12"/>
    <p:sldId id="263" r:id="rId13"/>
    <p:sldId id="290" r:id="rId14"/>
    <p:sldId id="260" r:id="rId15"/>
    <p:sldId id="344" r:id="rId16"/>
    <p:sldId id="261" r:id="rId17"/>
    <p:sldId id="264" r:id="rId18"/>
    <p:sldId id="283" r:id="rId19"/>
    <p:sldId id="275" r:id="rId20"/>
    <p:sldId id="266" r:id="rId21"/>
    <p:sldId id="288" r:id="rId22"/>
    <p:sldId id="285" r:id="rId23"/>
    <p:sldId id="274" r:id="rId24"/>
    <p:sldId id="340" r:id="rId25"/>
    <p:sldId id="265" r:id="rId26"/>
    <p:sldId id="317" r:id="rId27"/>
    <p:sldId id="300" r:id="rId28"/>
    <p:sldId id="343" r:id="rId29"/>
    <p:sldId id="305" r:id="rId30"/>
    <p:sldId id="306" r:id="rId31"/>
    <p:sldId id="341" r:id="rId32"/>
    <p:sldId id="302" r:id="rId33"/>
    <p:sldId id="308" r:id="rId34"/>
    <p:sldId id="318" r:id="rId35"/>
    <p:sldId id="276" r:id="rId36"/>
    <p:sldId id="299" r:id="rId37"/>
    <p:sldId id="342" r:id="rId38"/>
    <p:sldId id="310" r:id="rId39"/>
    <p:sldId id="297" r:id="rId40"/>
    <p:sldId id="301" r:id="rId41"/>
    <p:sldId id="337" r:id="rId42"/>
    <p:sldId id="338" r:id="rId43"/>
    <p:sldId id="291" r:id="rId44"/>
    <p:sldId id="313" r:id="rId45"/>
    <p:sldId id="277" r:id="rId46"/>
    <p:sldId id="322" r:id="rId47"/>
    <p:sldId id="324" r:id="rId48"/>
    <p:sldId id="325" r:id="rId49"/>
    <p:sldId id="323" r:id="rId50"/>
    <p:sldId id="320" r:id="rId51"/>
    <p:sldId id="321" r:id="rId52"/>
    <p:sldId id="278" r:id="rId53"/>
    <p:sldId id="339" r:id="rId54"/>
    <p:sldId id="335" r:id="rId55"/>
    <p:sldId id="336" r:id="rId56"/>
    <p:sldId id="334" r:id="rId57"/>
    <p:sldId id="269" r:id="rId58"/>
    <p:sldId id="309" r:id="rId59"/>
    <p:sldId id="280" r:id="rId60"/>
    <p:sldId id="346" r:id="rId61"/>
    <p:sldId id="347" r:id="rId62"/>
    <p:sldId id="350" r:id="rId63"/>
    <p:sldId id="349" r:id="rId64"/>
    <p:sldId id="348" r:id="rId65"/>
    <p:sldId id="257" r:id="rId66"/>
    <p:sldId id="271" r:id="rId6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Rg st="1" end="67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F004C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71" autoAdjust="0"/>
    <p:restoredTop sz="94660"/>
  </p:normalViewPr>
  <p:slideViewPr>
    <p:cSldViewPr snapToGrid="0">
      <p:cViewPr varScale="1">
        <p:scale>
          <a:sx n="72" d="100"/>
          <a:sy n="72" d="100"/>
        </p:scale>
        <p:origin x="70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sko\Documents\Omat%20tiedostot\T&amp;A%202016\ja&#776;senma&#776;a&#776;ra&#776;taulukk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031505126256304E-2"/>
          <c:y val="2.8026485605035883E-2"/>
          <c:w val="0.945488"/>
          <c:h val="0.785950000000000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'[jäsenmäärätaulukko.xlsx]Välilehti 1'!$C$2</c:f>
              <c:strCache>
                <c:ptCount val="1"/>
                <c:pt idx="0">
                  <c:v>jäsenmäärän kehitys *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'[jäsenmäärätaulukko.xlsx]Välilehti 1'!$B$3:$B$15</c:f>
              <c:numCache>
                <c:formatCode>General</c:formatCode>
                <c:ptCount val="13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</c:numCache>
            </c:numRef>
          </c:cat>
          <c:val>
            <c:numRef>
              <c:f>'[jäsenmäärätaulukko.xlsx]Välilehti 1'!$C$3:$C$15</c:f>
              <c:numCache>
                <c:formatCode>General</c:formatCode>
                <c:ptCount val="13"/>
                <c:pt idx="0">
                  <c:v>991</c:v>
                </c:pt>
                <c:pt idx="1">
                  <c:v>970</c:v>
                </c:pt>
                <c:pt idx="2">
                  <c:v>928</c:v>
                </c:pt>
                <c:pt idx="3">
                  <c:v>910</c:v>
                </c:pt>
                <c:pt idx="4">
                  <c:v>911</c:v>
                </c:pt>
                <c:pt idx="5">
                  <c:v>907</c:v>
                </c:pt>
                <c:pt idx="6">
                  <c:v>903</c:v>
                </c:pt>
                <c:pt idx="7">
                  <c:v>901</c:v>
                </c:pt>
                <c:pt idx="8">
                  <c:v>875</c:v>
                </c:pt>
                <c:pt idx="9">
                  <c:v>850</c:v>
                </c:pt>
                <c:pt idx="10">
                  <c:v>844</c:v>
                </c:pt>
                <c:pt idx="11">
                  <c:v>744</c:v>
                </c:pt>
                <c:pt idx="12">
                  <c:v>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50-42B7-90D5-A1306D5C23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46907776"/>
        <c:axId val="46909312"/>
      </c:barChart>
      <c:catAx>
        <c:axId val="46907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rgbClr val="8F004C"/>
                </a:solidFill>
                <a:effectLst/>
                <a:latin typeface="+mn-lt"/>
                <a:ea typeface="+mn-ea"/>
                <a:cs typeface="+mn-cs"/>
              </a:defRPr>
            </a:pPr>
            <a:endParaRPr lang="fi-FI"/>
          </a:p>
        </c:txPr>
        <c:crossAx val="46909312"/>
        <c:crosses val="autoZero"/>
        <c:auto val="1"/>
        <c:lblAlgn val="ctr"/>
        <c:lblOffset val="100"/>
        <c:noMultiLvlLbl val="1"/>
      </c:catAx>
      <c:valAx>
        <c:axId val="469093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46907776"/>
        <c:crosses val="autoZero"/>
        <c:crossBetween val="between"/>
        <c:majorUnit val="250"/>
        <c:minorUnit val="125"/>
      </c:valAx>
      <c:spPr>
        <a:noFill/>
        <a:ln>
          <a:noFill/>
        </a:ln>
        <a:effectLst/>
      </c:spPr>
    </c:plotArea>
    <c:plotVisOnly val="1"/>
    <c:dispBlanksAs val="gap"/>
    <c:showDLblsOverMax val="1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480" b="1" i="0" baseline="0"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13911-707C-4783-B4B1-3F411954827F}" type="datetimeFigureOut">
              <a:rPr lang="fi-FI" smtClean="0"/>
              <a:pPr/>
              <a:t>4.2.2017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911A-BB4F-42F6-A0A7-32B3ED760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1519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13911-707C-4783-B4B1-3F411954827F}" type="datetimeFigureOut">
              <a:rPr lang="fi-FI" smtClean="0"/>
              <a:pPr/>
              <a:t>4.2.2017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911A-BB4F-42F6-A0A7-32B3ED760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803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13911-707C-4783-B4B1-3F411954827F}" type="datetimeFigureOut">
              <a:rPr lang="fi-FI" smtClean="0"/>
              <a:pPr/>
              <a:t>4.2.2017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911A-BB4F-42F6-A0A7-32B3ED760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7226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13911-707C-4783-B4B1-3F411954827F}" type="datetimeFigureOut">
              <a:rPr lang="fi-FI" smtClean="0"/>
              <a:pPr/>
              <a:t>4.2.2017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911A-BB4F-42F6-A0A7-32B3ED760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9171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13911-707C-4783-B4B1-3F411954827F}" type="datetimeFigureOut">
              <a:rPr lang="fi-FI" smtClean="0"/>
              <a:pPr/>
              <a:t>4.2.2017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911A-BB4F-42F6-A0A7-32B3ED760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854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13911-707C-4783-B4B1-3F411954827F}" type="datetimeFigureOut">
              <a:rPr lang="fi-FI" smtClean="0"/>
              <a:pPr/>
              <a:t>4.2.2017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911A-BB4F-42F6-A0A7-32B3ED760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7911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13911-707C-4783-B4B1-3F411954827F}" type="datetimeFigureOut">
              <a:rPr lang="fi-FI" smtClean="0"/>
              <a:pPr/>
              <a:t>4.2.2017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911A-BB4F-42F6-A0A7-32B3ED760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7730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13911-707C-4783-B4B1-3F411954827F}" type="datetimeFigureOut">
              <a:rPr lang="fi-FI" smtClean="0"/>
              <a:pPr/>
              <a:t>4.2.2017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911A-BB4F-42F6-A0A7-32B3ED760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0214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13911-707C-4783-B4B1-3F411954827F}" type="datetimeFigureOut">
              <a:rPr lang="fi-FI" smtClean="0"/>
              <a:pPr/>
              <a:t>4.2.2017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911A-BB4F-42F6-A0A7-32B3ED760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8274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13911-707C-4783-B4B1-3F411954827F}" type="datetimeFigureOut">
              <a:rPr lang="fi-FI" smtClean="0"/>
              <a:pPr/>
              <a:t>4.2.2017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911A-BB4F-42F6-A0A7-32B3ED760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3721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13911-707C-4783-B4B1-3F411954827F}" type="datetimeFigureOut">
              <a:rPr lang="fi-FI" smtClean="0"/>
              <a:pPr/>
              <a:t>4.2.2017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911A-BB4F-42F6-A0A7-32B3ED760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5633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13911-707C-4783-B4B1-3F411954827F}" type="datetimeFigureOut">
              <a:rPr lang="fi-FI" smtClean="0"/>
              <a:pPr/>
              <a:t>4.2.2017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3911A-BB4F-42F6-A0A7-32B3ED760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448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6669" y="688610"/>
            <a:ext cx="3326650" cy="5481309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98681" y="743672"/>
            <a:ext cx="3328704" cy="5480779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1648" y="688610"/>
            <a:ext cx="3328704" cy="54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1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438">
        <p:circle/>
      </p:transition>
    </mc:Choice>
    <mc:Fallback xmlns="">
      <p:transition spd="slow" advTm="20438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98860" y="2625083"/>
            <a:ext cx="5196742" cy="4356344"/>
          </a:xfrm>
          <a:prstGeom prst="rect">
            <a:avLst/>
          </a:prstGeom>
        </p:spPr>
      </p:pic>
      <p:sp>
        <p:nvSpPr>
          <p:cNvPr id="2" name="Tekstiruutu 1"/>
          <p:cNvSpPr txBox="1"/>
          <p:nvPr/>
        </p:nvSpPr>
        <p:spPr>
          <a:xfrm>
            <a:off x="113693" y="122830"/>
            <a:ext cx="4888592" cy="41549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Tiede ja Ase n:o 1</a:t>
            </a:r>
          </a:p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julkaistiin</a:t>
            </a:r>
          </a:p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Opetusministeriön tukemana</a:t>
            </a:r>
          </a:p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1933</a:t>
            </a:r>
          </a:p>
          <a:p>
            <a:pPr algn="ctr"/>
            <a:endParaRPr lang="fi-FI" sz="2400" dirty="0">
              <a:solidFill>
                <a:srgbClr val="8F004C"/>
              </a:solidFill>
              <a:latin typeface="Arial Black" panose="020B0A04020102020204" pitchFamily="34" charset="0"/>
            </a:endParaRPr>
          </a:p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Juhlakappale</a:t>
            </a:r>
          </a:p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luovutettiin</a:t>
            </a:r>
          </a:p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Mannerheimille,</a:t>
            </a:r>
          </a:p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jolle kirja</a:t>
            </a:r>
          </a:p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oli omistettu.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2285" y="122830"/>
            <a:ext cx="6698117" cy="3273287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1018" y="4337684"/>
            <a:ext cx="5102703" cy="2522193"/>
          </a:xfrm>
          <a:prstGeom prst="rect">
            <a:avLst/>
          </a:prstGeom>
          <a:ln w="38100">
            <a:solidFill>
              <a:srgbClr val="CC3399"/>
            </a:solidFill>
          </a:ln>
        </p:spPr>
      </p:pic>
      <p:sp>
        <p:nvSpPr>
          <p:cNvPr id="4" name="Tekstiruutu 3"/>
          <p:cNvSpPr txBox="1"/>
          <p:nvPr/>
        </p:nvSpPr>
        <p:spPr>
          <a:xfrm>
            <a:off x="7155774" y="31477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  <p:sp>
        <p:nvSpPr>
          <p:cNvPr id="6" name="Tekstiruutu 5"/>
          <p:cNvSpPr txBox="1"/>
          <p:nvPr/>
        </p:nvSpPr>
        <p:spPr>
          <a:xfrm>
            <a:off x="7489357" y="2963126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(n. 4 700 €/2016)</a:t>
            </a:r>
          </a:p>
        </p:txBody>
      </p:sp>
    </p:spTree>
    <p:extLst>
      <p:ext uri="{BB962C8B-B14F-4D97-AF65-F5344CB8AC3E}">
        <p14:creationId xmlns:p14="http://schemas.microsoft.com/office/powerpoint/2010/main" val="19063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4263">
        <p:circle/>
      </p:transition>
    </mc:Choice>
    <mc:Fallback xmlns="">
      <p:transition spd="slow" advTm="24263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6591205" y="234751"/>
            <a:ext cx="4941567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1948</a:t>
            </a:r>
          </a:p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Suomen Marsalkka</a:t>
            </a:r>
          </a:p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Mannerheim pyydettiin seuran ensimmäiseksi</a:t>
            </a:r>
          </a:p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kunniajäseneksi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364" y="114448"/>
            <a:ext cx="5354968" cy="6613317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5176" y="2173743"/>
            <a:ext cx="6448878" cy="45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2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1417">
        <p:circle/>
      </p:transition>
    </mc:Choice>
    <mc:Fallback xmlns="">
      <p:transition spd="slow" advTm="31417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38" y="3233249"/>
            <a:ext cx="4302786" cy="3624751"/>
          </a:xfrm>
          <a:prstGeom prst="rect">
            <a:avLst/>
          </a:prstGeom>
        </p:spPr>
      </p:pic>
      <p:pic>
        <p:nvPicPr>
          <p:cNvPr id="2" name="Kuva 1" descr="C:\Users\Esko\AppData\Local\Microsoft\Windows\INetCacheContent.Word\P621015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10587" r="5521" b="14268"/>
          <a:stretch/>
        </p:blipFill>
        <p:spPr bwMode="auto">
          <a:xfrm>
            <a:off x="0" y="0"/>
            <a:ext cx="5739063" cy="34043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6973" y="2160055"/>
            <a:ext cx="6776001" cy="4353339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6392230" y="748086"/>
            <a:ext cx="5146602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Tiede ja Ase - vuosikirjaa</a:t>
            </a:r>
          </a:p>
          <a:p>
            <a:pPr algn="ctr"/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on aina arvostettu</a:t>
            </a:r>
          </a:p>
        </p:txBody>
      </p:sp>
    </p:spTree>
    <p:extLst>
      <p:ext uri="{BB962C8B-B14F-4D97-AF65-F5344CB8AC3E}">
        <p14:creationId xmlns:p14="http://schemas.microsoft.com/office/powerpoint/2010/main" val="116744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6681">
        <p:circle/>
      </p:transition>
    </mc:Choice>
    <mc:Fallback xmlns="">
      <p:transition spd="slow" advTm="16681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9165" y="1732186"/>
            <a:ext cx="6466051" cy="5310418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783" y="-110309"/>
            <a:ext cx="5804028" cy="68499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6002811" y="259308"/>
            <a:ext cx="5130965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Sotakorkeakoulusta valmistuneet upseerit pääsivät halutessaan</a:t>
            </a:r>
          </a:p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seuran jäseniksi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4" cstate="print"/>
          <a:srcRect l="25327" t="3109" r="22876" b="4690"/>
          <a:stretch/>
        </p:blipFill>
        <p:spPr>
          <a:xfrm>
            <a:off x="5091371" y="-17617"/>
            <a:ext cx="1428699" cy="19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4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1050">
        <p:circle/>
      </p:transition>
    </mc:Choice>
    <mc:Fallback xmlns="">
      <p:transition spd="slow" advTm="31050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41470" y="2521226"/>
            <a:ext cx="6621552" cy="4191000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767851" y="4913747"/>
            <a:ext cx="3605731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Jäsenanomuksia </a:t>
            </a:r>
          </a:p>
          <a:p>
            <a:pPr algn="ctr"/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vuonna 1930</a:t>
            </a:r>
          </a:p>
        </p:txBody>
      </p:sp>
      <p:sp>
        <p:nvSpPr>
          <p:cNvPr id="6" name="Tekstiruutu 5"/>
          <p:cNvSpPr txBox="1"/>
          <p:nvPr/>
        </p:nvSpPr>
        <p:spPr>
          <a:xfrm>
            <a:off x="7013955" y="720188"/>
            <a:ext cx="3676583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Jäsenyyttä voitiin</a:t>
            </a:r>
          </a:p>
          <a:p>
            <a:pPr algn="ctr"/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myös anoa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3" y="176698"/>
            <a:ext cx="6488556" cy="433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121">
        <p:circle/>
      </p:transition>
    </mc:Choice>
    <mc:Fallback xmlns="">
      <p:transition spd="slow" advTm="20121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6834" y="233928"/>
            <a:ext cx="6637865" cy="6624072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7540485" y="622996"/>
            <a:ext cx="3962401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i-FI" sz="2800" b="1" dirty="0">
                <a:solidFill>
                  <a:srgbClr val="8F004C"/>
                </a:solidFill>
                <a:latin typeface="Arial Black" panose="020B0A04020102020204" pitchFamily="34" charset="0"/>
              </a:rPr>
              <a:t>Kohtuullisen</a:t>
            </a:r>
          </a:p>
          <a:p>
            <a:pPr algn="ctr"/>
            <a:r>
              <a:rPr lang="fi-FI" sz="2800" b="1" dirty="0">
                <a:solidFill>
                  <a:srgbClr val="8F004C"/>
                </a:solidFill>
                <a:latin typeface="Arial Black" panose="020B0A04020102020204" pitchFamily="34" charset="0"/>
              </a:rPr>
              <a:t>jäsenmaksun</a:t>
            </a:r>
          </a:p>
          <a:p>
            <a:pPr algn="ctr"/>
            <a:r>
              <a:rPr lang="fi-FI" sz="2800" b="1" dirty="0">
                <a:solidFill>
                  <a:srgbClr val="8F004C"/>
                </a:solidFill>
                <a:latin typeface="Arial Black" panose="020B0A04020102020204" pitchFamily="34" charset="0"/>
              </a:rPr>
              <a:t>suuruuden</a:t>
            </a:r>
          </a:p>
          <a:p>
            <a:pPr algn="ctr"/>
            <a:r>
              <a:rPr lang="fi-FI" sz="2800" b="1" dirty="0">
                <a:solidFill>
                  <a:srgbClr val="8F004C"/>
                </a:solidFill>
                <a:latin typeface="Arial Black" panose="020B0A04020102020204" pitchFamily="34" charset="0"/>
              </a:rPr>
              <a:t>määrittäminen</a:t>
            </a:r>
          </a:p>
          <a:p>
            <a:pPr algn="ctr"/>
            <a:r>
              <a:rPr lang="fi-FI" sz="2800" b="1" dirty="0">
                <a:solidFill>
                  <a:srgbClr val="8F004C"/>
                </a:solidFill>
                <a:latin typeface="Arial Black" panose="020B0A04020102020204" pitchFamily="34" charset="0"/>
              </a:rPr>
              <a:t>on aina ollut</a:t>
            </a:r>
          </a:p>
          <a:p>
            <a:pPr algn="ctr"/>
            <a:r>
              <a:rPr lang="fi-FI" sz="2800" b="1" dirty="0">
                <a:solidFill>
                  <a:srgbClr val="8F004C"/>
                </a:solidFill>
                <a:latin typeface="Arial Black" panose="020B0A04020102020204" pitchFamily="34" charset="0"/>
              </a:rPr>
              <a:t>haasteellista!</a:t>
            </a:r>
          </a:p>
        </p:txBody>
      </p:sp>
      <p:sp>
        <p:nvSpPr>
          <p:cNvPr id="4" name="Suorakulmio 3"/>
          <p:cNvSpPr/>
          <p:nvPr/>
        </p:nvSpPr>
        <p:spPr>
          <a:xfrm>
            <a:off x="2693860" y="5611208"/>
            <a:ext cx="4460840" cy="50496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5" name="Tekstiruutu 4"/>
          <p:cNvSpPr txBox="1"/>
          <p:nvPr/>
        </p:nvSpPr>
        <p:spPr>
          <a:xfrm>
            <a:off x="7792278" y="3843130"/>
            <a:ext cx="3989425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8F004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”Kaikki edellä oleva johtuu </a:t>
            </a:r>
          </a:p>
          <a:p>
            <a:pPr algn="ctr"/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eläkeläisen perin niukoista</a:t>
            </a:r>
          </a:p>
          <a:p>
            <a:pPr algn="ctr"/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 rahavaroista. Aikaa myöten </a:t>
            </a:r>
          </a:p>
          <a:p>
            <a:pPr algn="ctr"/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saatuani hankituksi lisätuloja </a:t>
            </a:r>
          </a:p>
          <a:p>
            <a:pPr algn="ctr"/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aioin pyrkiä uudelleen</a:t>
            </a:r>
          </a:p>
          <a:p>
            <a:pPr algn="ctr"/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 seuran jäsenyyteen.”</a:t>
            </a:r>
          </a:p>
          <a:p>
            <a:endParaRPr lang="fi-FI" dirty="0"/>
          </a:p>
        </p:txBody>
      </p:sp>
      <p:sp>
        <p:nvSpPr>
          <p:cNvPr id="8" name="Oikea aaltosulje 7"/>
          <p:cNvSpPr/>
          <p:nvPr/>
        </p:nvSpPr>
        <p:spPr>
          <a:xfrm>
            <a:off x="7154700" y="3167270"/>
            <a:ext cx="531561" cy="1815547"/>
          </a:xfrm>
          <a:prstGeom prst="rightBrace">
            <a:avLst/>
          </a:prstGeom>
          <a:ln w="28575">
            <a:solidFill>
              <a:srgbClr val="8F00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8F004C"/>
              </a:solidFill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516833" y="249390"/>
            <a:ext cx="2530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>
                <a:solidFill>
                  <a:srgbClr val="8F004C"/>
                </a:solidFill>
                <a:latin typeface="Arial Black" panose="020B0A04020102020204" pitchFamily="34" charset="0"/>
              </a:rPr>
              <a:t>Eroanomus 1948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8407792" y="6116175"/>
            <a:ext cx="3571491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F004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i-FI" sz="1600" dirty="0">
                <a:solidFill>
                  <a:srgbClr val="8F004C"/>
                </a:solidFill>
                <a:latin typeface="Arial Black" panose="020B0A04020102020204" pitchFamily="34" charset="0"/>
              </a:rPr>
              <a:t>Jäsenmaksu 1948 oli 100 mk</a:t>
            </a:r>
          </a:p>
          <a:p>
            <a:pPr algn="ctr"/>
            <a:r>
              <a:rPr lang="fi-FI" sz="1600" dirty="0">
                <a:solidFill>
                  <a:srgbClr val="8F004C"/>
                </a:solidFill>
                <a:latin typeface="Arial Black" panose="020B0A04020102020204" pitchFamily="34" charset="0"/>
              </a:rPr>
              <a:t>(n 5 €/2016)</a:t>
            </a:r>
          </a:p>
        </p:txBody>
      </p:sp>
    </p:spTree>
    <p:extLst>
      <p:ext uri="{BB962C8B-B14F-4D97-AF65-F5344CB8AC3E}">
        <p14:creationId xmlns:p14="http://schemas.microsoft.com/office/powerpoint/2010/main" val="44444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847">
        <p:circle/>
      </p:transition>
    </mc:Choice>
    <mc:Fallback xmlns="">
      <p:transition spd="slow" advTm="30847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C:\Users\Esko\AppData\Local\Microsoft\Windows\INetCacheContent.Word\P621013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7129" r="44592" b="12177"/>
          <a:stretch/>
        </p:blipFill>
        <p:spPr bwMode="auto">
          <a:xfrm rot="5400000">
            <a:off x="2723321" y="-2206488"/>
            <a:ext cx="6718852" cy="117149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988720" y="892342"/>
            <a:ext cx="30572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3200" dirty="0">
                <a:solidFill>
                  <a:srgbClr val="8F004C"/>
                </a:solidFill>
                <a:latin typeface="Arial Black" panose="020B0A04020102020204" pitchFamily="34" charset="0"/>
              </a:rPr>
              <a:t>Liitosepisodi</a:t>
            </a:r>
          </a:p>
          <a:p>
            <a:pPr algn="ctr"/>
            <a:r>
              <a:rPr lang="fi-FI" sz="3200" dirty="0">
                <a:solidFill>
                  <a:srgbClr val="8F004C"/>
                </a:solidFill>
                <a:latin typeface="Arial Black" panose="020B0A04020102020204" pitchFamily="34" charset="0"/>
              </a:rPr>
              <a:t>vuonna</a:t>
            </a:r>
          </a:p>
          <a:p>
            <a:pPr algn="ctr"/>
            <a:r>
              <a:rPr lang="fi-FI" sz="3200" dirty="0">
                <a:solidFill>
                  <a:srgbClr val="8F004C"/>
                </a:solidFill>
                <a:latin typeface="Arial Black" panose="020B0A04020102020204" pitchFamily="34" charset="0"/>
              </a:rPr>
              <a:t>1935</a:t>
            </a:r>
          </a:p>
        </p:txBody>
      </p:sp>
      <p:sp>
        <p:nvSpPr>
          <p:cNvPr id="4" name="Tekstiruutu 3"/>
          <p:cNvSpPr txBox="1"/>
          <p:nvPr/>
        </p:nvSpPr>
        <p:spPr>
          <a:xfrm>
            <a:off x="418876" y="2462002"/>
            <a:ext cx="43949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Suomen Sotahistoriallinen Seura </a:t>
            </a:r>
          </a:p>
          <a:p>
            <a:pPr algn="ctr"/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lakkautti itsensä ja liittyi</a:t>
            </a:r>
          </a:p>
          <a:p>
            <a:pPr algn="ctr"/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Suomen Sotatieteelliseen</a:t>
            </a:r>
          </a:p>
          <a:p>
            <a:pPr algn="ctr"/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Seuraan. </a:t>
            </a:r>
          </a:p>
        </p:txBody>
      </p:sp>
    </p:spTree>
    <p:extLst>
      <p:ext uri="{BB962C8B-B14F-4D97-AF65-F5344CB8AC3E}">
        <p14:creationId xmlns:p14="http://schemas.microsoft.com/office/powerpoint/2010/main" val="37658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2236">
        <p:circle/>
      </p:transition>
    </mc:Choice>
    <mc:Fallback xmlns="">
      <p:transition spd="slow" advTm="22236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Ryhmä 9"/>
          <p:cNvGrpSpPr/>
          <p:nvPr/>
        </p:nvGrpSpPr>
        <p:grpSpPr>
          <a:xfrm>
            <a:off x="1225784" y="766846"/>
            <a:ext cx="9509334" cy="5358221"/>
            <a:chOff x="1184220" y="545173"/>
            <a:chExt cx="9509334" cy="5358221"/>
          </a:xfrm>
        </p:grpSpPr>
        <p:pic>
          <p:nvPicPr>
            <p:cNvPr id="4" name="Kuva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56892" y="1309444"/>
              <a:ext cx="2409443" cy="3472921"/>
            </a:xfrm>
            <a:prstGeom prst="rect">
              <a:avLst/>
            </a:prstGeom>
          </p:spPr>
        </p:pic>
        <p:sp>
          <p:nvSpPr>
            <p:cNvPr id="5" name="Tekstiruutu 4"/>
            <p:cNvSpPr txBox="1"/>
            <p:nvPr/>
          </p:nvSpPr>
          <p:spPr>
            <a:xfrm>
              <a:off x="1497160" y="4770056"/>
              <a:ext cx="232890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600" b="1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Eversti</a:t>
              </a:r>
            </a:p>
            <a:p>
              <a:pPr algn="ctr"/>
              <a:r>
                <a:rPr lang="fi-FI" sz="1600" b="1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(jalkaväenkenraali)</a:t>
              </a:r>
            </a:p>
            <a:p>
              <a:pPr algn="ctr"/>
              <a:r>
                <a:rPr lang="fi-FI" sz="1600" b="1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P. Talvela</a:t>
              </a:r>
            </a:p>
            <a:p>
              <a:pPr algn="ctr"/>
              <a:r>
                <a:rPr lang="fi-FI" sz="1600" b="1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1927-1929</a:t>
              </a:r>
            </a:p>
          </p:txBody>
        </p:sp>
        <p:pic>
          <p:nvPicPr>
            <p:cNvPr id="6" name="Kuva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19949" y="1309444"/>
              <a:ext cx="2237878" cy="3510397"/>
            </a:xfrm>
            <a:prstGeom prst="rect">
              <a:avLst/>
            </a:prstGeom>
          </p:spPr>
        </p:pic>
        <p:sp>
          <p:nvSpPr>
            <p:cNvPr id="7" name="Tekstiruutu 6"/>
            <p:cNvSpPr txBox="1"/>
            <p:nvPr/>
          </p:nvSpPr>
          <p:spPr>
            <a:xfrm>
              <a:off x="4766259" y="4826176"/>
              <a:ext cx="234525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600" b="1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Eversti</a:t>
              </a:r>
            </a:p>
            <a:p>
              <a:pPr algn="ctr"/>
              <a:r>
                <a:rPr lang="fi-FI" sz="1600" b="1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(kenraaliluutnantti)</a:t>
              </a:r>
            </a:p>
            <a:p>
              <a:pPr algn="ctr"/>
              <a:r>
                <a:rPr lang="fi-FI" sz="1600" b="1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K. L. Oesch</a:t>
              </a:r>
            </a:p>
            <a:p>
              <a:pPr algn="ctr"/>
              <a:r>
                <a:rPr lang="fi-FI" sz="1600" b="1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1929-1930</a:t>
              </a:r>
            </a:p>
          </p:txBody>
        </p:sp>
        <p:sp>
          <p:nvSpPr>
            <p:cNvPr id="3" name="Tekstiruutu 2"/>
            <p:cNvSpPr txBox="1"/>
            <p:nvPr/>
          </p:nvSpPr>
          <p:spPr>
            <a:xfrm>
              <a:off x="8345226" y="4819841"/>
              <a:ext cx="232890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600" b="1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Kenraalimajuri</a:t>
              </a:r>
            </a:p>
            <a:p>
              <a:pPr algn="ctr"/>
              <a:r>
                <a:rPr lang="fi-FI" sz="1600" b="1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(jalkaväenkenraali)</a:t>
              </a:r>
            </a:p>
            <a:p>
              <a:pPr algn="ctr"/>
              <a:r>
                <a:rPr lang="fi-FI" sz="1600" b="1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A.E. Heinrichs</a:t>
              </a:r>
            </a:p>
            <a:p>
              <a:pPr algn="ctr"/>
              <a:r>
                <a:rPr lang="fi-FI" sz="1600" b="1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1930-1955</a:t>
              </a:r>
            </a:p>
          </p:txBody>
        </p:sp>
        <p:sp>
          <p:nvSpPr>
            <p:cNvPr id="8" name="Tekstiruutu 7"/>
            <p:cNvSpPr txBox="1"/>
            <p:nvPr/>
          </p:nvSpPr>
          <p:spPr>
            <a:xfrm>
              <a:off x="1184220" y="545173"/>
              <a:ext cx="95093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800" b="1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Suomen Sotatieteellisen Seuran puheenjohtajia</a:t>
              </a:r>
            </a:p>
          </p:txBody>
        </p:sp>
        <p:pic>
          <p:nvPicPr>
            <p:cNvPr id="9" name="Kuva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711" y="1333170"/>
              <a:ext cx="2308052" cy="3462944"/>
            </a:xfrm>
            <a:prstGeom prst="rect">
              <a:avLst/>
            </a:prstGeom>
          </p:spPr>
        </p:pic>
      </p:grpSp>
      <p:sp>
        <p:nvSpPr>
          <p:cNvPr id="11" name="Tekstikehys 10"/>
          <p:cNvSpPr txBox="1"/>
          <p:nvPr/>
        </p:nvSpPr>
        <p:spPr>
          <a:xfrm>
            <a:off x="8121316" y="6087978"/>
            <a:ext cx="2934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rgbClr val="8F004C"/>
                </a:solidFill>
                <a:latin typeface="Arial Black" panose="020B0A04020102020204" pitchFamily="34" charset="0"/>
              </a:rPr>
              <a:t>(25 vuotta puheenjohtajana)</a:t>
            </a:r>
          </a:p>
        </p:txBody>
      </p:sp>
    </p:spTree>
    <p:extLst>
      <p:ext uri="{BB962C8B-B14F-4D97-AF65-F5344CB8AC3E}">
        <p14:creationId xmlns:p14="http://schemas.microsoft.com/office/powerpoint/2010/main" val="413674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505">
        <p:circle/>
      </p:transition>
    </mc:Choice>
    <mc:Fallback xmlns="">
      <p:transition spd="slow" advTm="17505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8415" y="515093"/>
            <a:ext cx="11351216" cy="5938716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 flipH="1">
            <a:off x="1862985" y="2193242"/>
            <a:ext cx="399326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Toiminta keskeytyi sotien ajaksi</a:t>
            </a:r>
          </a:p>
          <a:p>
            <a:pPr algn="ctr"/>
            <a:endParaRPr lang="fi-FI" sz="2800" dirty="0">
              <a:solidFill>
                <a:srgbClr val="CC3399"/>
              </a:solidFill>
              <a:latin typeface="Rockwell Extra Bold" panose="02060903040505020403" pitchFamily="18" charset="0"/>
            </a:endParaRPr>
          </a:p>
          <a:p>
            <a:pPr algn="ctr"/>
            <a:endParaRPr lang="fi-FI" sz="2800" dirty="0">
              <a:solidFill>
                <a:srgbClr val="CC3399"/>
              </a:solidFill>
              <a:latin typeface="Rockwell Extra Bold" panose="02060903040505020403" pitchFamily="18" charset="0"/>
            </a:endParaRPr>
          </a:p>
        </p:txBody>
      </p:sp>
      <p:sp>
        <p:nvSpPr>
          <p:cNvPr id="4" name="Tekstiruutu 3"/>
          <p:cNvSpPr txBox="1"/>
          <p:nvPr/>
        </p:nvSpPr>
        <p:spPr>
          <a:xfrm>
            <a:off x="7699514" y="2070131"/>
            <a:ext cx="33479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Mannerheimin sotatieteellinen rahasto perustettiin</a:t>
            </a:r>
          </a:p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1948</a:t>
            </a:r>
          </a:p>
        </p:txBody>
      </p:sp>
    </p:spTree>
    <p:extLst>
      <p:ext uri="{BB962C8B-B14F-4D97-AF65-F5344CB8AC3E}">
        <p14:creationId xmlns:p14="http://schemas.microsoft.com/office/powerpoint/2010/main" val="336028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497">
        <p:circle/>
      </p:transition>
    </mc:Choice>
    <mc:Fallback xmlns="">
      <p:transition spd="slow" advTm="21497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Ryhmä 3"/>
          <p:cNvGrpSpPr/>
          <p:nvPr/>
        </p:nvGrpSpPr>
        <p:grpSpPr>
          <a:xfrm>
            <a:off x="989396" y="849321"/>
            <a:ext cx="9990636" cy="4935081"/>
            <a:chOff x="933978" y="613794"/>
            <a:chExt cx="9990636" cy="4935081"/>
          </a:xfrm>
        </p:grpSpPr>
        <p:sp>
          <p:nvSpPr>
            <p:cNvPr id="2" name="Suorakulmio 1"/>
            <p:cNvSpPr/>
            <p:nvPr/>
          </p:nvSpPr>
          <p:spPr>
            <a:xfrm>
              <a:off x="1397616" y="613794"/>
              <a:ext cx="950933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i-FI" sz="2800" b="1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Suomen Sotatieteellisen Seuran puheenjohtajia</a:t>
              </a:r>
            </a:p>
          </p:txBody>
        </p:sp>
        <p:pic>
          <p:nvPicPr>
            <p:cNvPr id="5" name="Kuva 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52283" y="1401139"/>
              <a:ext cx="2031956" cy="2963539"/>
            </a:xfrm>
            <a:prstGeom prst="rect">
              <a:avLst/>
            </a:prstGeom>
          </p:spPr>
        </p:pic>
        <p:sp>
          <p:nvSpPr>
            <p:cNvPr id="6" name="Tekstiruutu 5"/>
            <p:cNvSpPr txBox="1"/>
            <p:nvPr/>
          </p:nvSpPr>
          <p:spPr>
            <a:xfrm>
              <a:off x="5951485" y="4440879"/>
              <a:ext cx="24335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600" b="1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Kenraaliluutnantti </a:t>
              </a:r>
            </a:p>
            <a:p>
              <a:pPr algn="ctr"/>
              <a:r>
                <a:rPr lang="fi-FI" sz="1600" b="1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P. Ilmola </a:t>
              </a:r>
            </a:p>
            <a:p>
              <a:pPr algn="ctr"/>
              <a:r>
                <a:rPr lang="fi-FI" sz="1600" b="1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1971 – 1976</a:t>
              </a:r>
            </a:p>
            <a:p>
              <a:endParaRPr lang="fi-FI" dirty="0"/>
            </a:p>
          </p:txBody>
        </p:sp>
        <p:pic>
          <p:nvPicPr>
            <p:cNvPr id="7" name="Kuva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74819" y="1413144"/>
              <a:ext cx="1967372" cy="2927477"/>
            </a:xfrm>
            <a:prstGeom prst="rect">
              <a:avLst/>
            </a:prstGeom>
          </p:spPr>
        </p:pic>
        <p:sp>
          <p:nvSpPr>
            <p:cNvPr id="8" name="Tekstiruutu 7"/>
            <p:cNvSpPr txBox="1"/>
            <p:nvPr/>
          </p:nvSpPr>
          <p:spPr>
            <a:xfrm>
              <a:off x="3547867" y="4416871"/>
              <a:ext cx="2374689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600" b="1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Jalkaväenkenraali</a:t>
              </a:r>
            </a:p>
            <a:p>
              <a:pPr algn="ctr"/>
              <a:r>
                <a:rPr lang="fi-FI" sz="1600" b="1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S. Simelius </a:t>
              </a:r>
            </a:p>
            <a:p>
              <a:pPr algn="ctr"/>
              <a:r>
                <a:rPr lang="fi-FI" sz="1600" b="1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1966 – 1971</a:t>
              </a:r>
            </a:p>
            <a:p>
              <a:endParaRPr lang="fi-FI" dirty="0"/>
            </a:p>
          </p:txBody>
        </p:sp>
        <p:pic>
          <p:nvPicPr>
            <p:cNvPr id="9" name="Kuva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528" y="1348947"/>
              <a:ext cx="1975199" cy="2963539"/>
            </a:xfrm>
            <a:prstGeom prst="rect">
              <a:avLst/>
            </a:prstGeom>
          </p:spPr>
        </p:pic>
        <p:sp>
          <p:nvSpPr>
            <p:cNvPr id="10" name="Tekstiruutu 9"/>
            <p:cNvSpPr txBox="1"/>
            <p:nvPr/>
          </p:nvSpPr>
          <p:spPr>
            <a:xfrm>
              <a:off x="933978" y="4440879"/>
              <a:ext cx="24335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600" b="1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Kenraaliluutnantti </a:t>
              </a:r>
            </a:p>
            <a:p>
              <a:pPr algn="ctr"/>
              <a:r>
                <a:rPr lang="fi-FI" sz="1600" b="1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U. Poppius </a:t>
              </a:r>
            </a:p>
            <a:p>
              <a:pPr algn="ctr"/>
              <a:r>
                <a:rPr lang="fi-FI" sz="1600" b="1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1955 – 1966</a:t>
              </a:r>
            </a:p>
            <a:p>
              <a:endParaRPr lang="fi-FI" dirty="0"/>
            </a:p>
          </p:txBody>
        </p:sp>
        <p:pic>
          <p:nvPicPr>
            <p:cNvPr id="11" name="Kuva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541" y="1413144"/>
              <a:ext cx="2000737" cy="3001856"/>
            </a:xfrm>
            <a:prstGeom prst="rect">
              <a:avLst/>
            </a:prstGeom>
          </p:spPr>
        </p:pic>
        <p:sp>
          <p:nvSpPr>
            <p:cNvPr id="15" name="Tekstiruutu 14"/>
            <p:cNvSpPr txBox="1"/>
            <p:nvPr/>
          </p:nvSpPr>
          <p:spPr>
            <a:xfrm>
              <a:off x="8704391" y="4444041"/>
              <a:ext cx="222022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600" b="1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Kenraaliluutnantti</a:t>
              </a:r>
            </a:p>
            <a:p>
              <a:pPr algn="ctr"/>
              <a:r>
                <a:rPr lang="fi-FI" sz="1600" b="1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P. Halttu</a:t>
              </a:r>
            </a:p>
            <a:p>
              <a:pPr algn="ctr"/>
              <a:r>
                <a:rPr lang="fi-FI" sz="1600" b="1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1976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366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735">
        <p:circle/>
      </p:transition>
    </mc:Choice>
    <mc:Fallback xmlns="">
      <p:transition spd="slow" advTm="17735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2424732" y="4078853"/>
            <a:ext cx="8149883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i-FI" sz="2400" b="1" dirty="0">
                <a:solidFill>
                  <a:srgbClr val="8F004C"/>
                </a:solidFill>
                <a:latin typeface="Arial Black" panose="020B0A04020102020204" pitchFamily="34" charset="0"/>
              </a:rPr>
              <a:t>Seuran tarkoituksena on edistää ja tukea sotatieteellistä tutkimustyötä ja sotatieteiden harrastusta sekä seurata niiden kehitystä.</a:t>
            </a:r>
          </a:p>
        </p:txBody>
      </p:sp>
      <p:pic>
        <p:nvPicPr>
          <p:cNvPr id="4" name="Picture 4" descr="http://pro.tsv.fi/sotatiedeseura/sotatiedebann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632" y="235537"/>
            <a:ext cx="8968081" cy="173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/>
          <p:cNvSpPr txBox="1"/>
          <p:nvPr/>
        </p:nvSpPr>
        <p:spPr>
          <a:xfrm>
            <a:off x="2821774" y="5445079"/>
            <a:ext cx="724300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Heijastuksia 90 vuoden tapahtumiin</a:t>
            </a:r>
          </a:p>
        </p:txBody>
      </p:sp>
      <p:sp>
        <p:nvSpPr>
          <p:cNvPr id="3" name="Tekstiruutu 2"/>
          <p:cNvSpPr txBox="1"/>
          <p:nvPr/>
        </p:nvSpPr>
        <p:spPr>
          <a:xfrm>
            <a:off x="4519804" y="2056913"/>
            <a:ext cx="3959738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i-FI" sz="6000" b="1" dirty="0">
                <a:solidFill>
                  <a:srgbClr val="8F004C"/>
                </a:solidFill>
                <a:latin typeface="Imprint MT Shadow" panose="04020605060303030202" pitchFamily="82" charset="0"/>
              </a:rPr>
              <a:t>90 </a:t>
            </a:r>
          </a:p>
          <a:p>
            <a:pPr algn="ctr"/>
            <a:r>
              <a:rPr lang="fi-FI" sz="6000" b="1" dirty="0">
                <a:solidFill>
                  <a:srgbClr val="8F004C"/>
                </a:solidFill>
                <a:latin typeface="Imprint MT Shadow" panose="04020605060303030202" pitchFamily="82" charset="0"/>
              </a:rPr>
              <a:t> VUOTTA</a:t>
            </a:r>
          </a:p>
        </p:txBody>
      </p:sp>
      <p:sp>
        <p:nvSpPr>
          <p:cNvPr id="6" name="Tekstiruutu 5"/>
          <p:cNvSpPr txBox="1"/>
          <p:nvPr/>
        </p:nvSpPr>
        <p:spPr>
          <a:xfrm flipH="1">
            <a:off x="6287115" y="6381602"/>
            <a:ext cx="5609624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i-FI" sz="1200" dirty="0"/>
              <a:t>Esitys: Esko Vaahtolammi</a:t>
            </a:r>
          </a:p>
          <a:p>
            <a:r>
              <a:rPr lang="fi-FI" sz="1200" dirty="0"/>
              <a:t>Kuvat: Puolustusvoimat, Kansallisarkisto, Maanpuolustuskorkeakoulu ja seuran arkisto.</a:t>
            </a:r>
          </a:p>
        </p:txBody>
      </p:sp>
    </p:spTree>
    <p:extLst>
      <p:ext uri="{BB962C8B-B14F-4D97-AF65-F5344CB8AC3E}">
        <p14:creationId xmlns:p14="http://schemas.microsoft.com/office/powerpoint/2010/main" val="773868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1669">
        <p15:prstTrans prst="curtains"/>
      </p:transition>
    </mc:Choice>
    <mc:Fallback xmlns="">
      <p:transition spd="slow" advTm="21669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5" t="2129" r="8896" b="6041"/>
          <a:stretch/>
        </p:blipFill>
        <p:spPr bwMode="auto">
          <a:xfrm>
            <a:off x="1296339" y="323755"/>
            <a:ext cx="9867530" cy="65979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2128029" y="337403"/>
            <a:ext cx="635943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sz="2800" b="1" dirty="0">
                <a:solidFill>
                  <a:srgbClr val="8F004C"/>
                </a:solidFill>
                <a:latin typeface="Arial Black" panose="020B0A04020102020204" pitchFamily="34" charset="0"/>
              </a:rPr>
              <a:t>Puheenjohtajuuden vaihto 1971</a:t>
            </a:r>
          </a:p>
        </p:txBody>
      </p:sp>
    </p:spTree>
    <p:extLst>
      <p:ext uri="{BB962C8B-B14F-4D97-AF65-F5344CB8AC3E}">
        <p14:creationId xmlns:p14="http://schemas.microsoft.com/office/powerpoint/2010/main" val="112766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059">
        <p:circle/>
      </p:transition>
    </mc:Choice>
    <mc:Fallback xmlns="">
      <p:transition spd="slow" advTm="17059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53305" y="289195"/>
            <a:ext cx="8027877" cy="6935284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53035" y="621112"/>
            <a:ext cx="3594253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Seuran toiminta </a:t>
            </a:r>
          </a:p>
          <a:p>
            <a:pPr algn="ctr"/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on alusta alkaen </a:t>
            </a:r>
          </a:p>
          <a:p>
            <a:pPr algn="ctr"/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ollut laaja-alaista</a:t>
            </a:r>
          </a:p>
          <a:p>
            <a:pPr algn="ctr"/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 ja </a:t>
            </a:r>
          </a:p>
          <a:p>
            <a:pPr algn="ctr"/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asiantuntijuutta </a:t>
            </a:r>
          </a:p>
          <a:p>
            <a:pPr algn="ctr"/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arvostavaa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8808" y="3589534"/>
            <a:ext cx="2908598" cy="247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0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6507">
        <p:circle/>
      </p:transition>
    </mc:Choice>
    <mc:Fallback xmlns="">
      <p:transition spd="slow" advTm="26507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3220" y="244625"/>
            <a:ext cx="6361900" cy="6474228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451458" y="720835"/>
            <a:ext cx="3230821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Seuran jäsenyyttä</a:t>
            </a:r>
          </a:p>
          <a:p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arvostetaan myös</a:t>
            </a:r>
          </a:p>
          <a:p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Puolustusvoimien</a:t>
            </a:r>
          </a:p>
          <a:p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ulkopuolella.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7743" y="2889722"/>
            <a:ext cx="2067580" cy="292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4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2041">
        <p:circle/>
      </p:transition>
    </mc:Choice>
    <mc:Fallback xmlns="">
      <p:transition spd="slow" advTm="22041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46420" y="136585"/>
            <a:ext cx="5323944" cy="6915543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4094236" y="6341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>
              <a:solidFill>
                <a:srgbClr val="FF0000"/>
              </a:solidFill>
            </a:endParaRPr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0906" y="805413"/>
            <a:ext cx="5692749" cy="5094212"/>
          </a:xfrm>
          <a:prstGeom prst="rect">
            <a:avLst/>
          </a:prstGeom>
        </p:spPr>
      </p:pic>
      <p:sp>
        <p:nvSpPr>
          <p:cNvPr id="2" name="Tekstiruutu 1"/>
          <p:cNvSpPr txBox="1"/>
          <p:nvPr/>
        </p:nvSpPr>
        <p:spPr>
          <a:xfrm>
            <a:off x="448688" y="557221"/>
            <a:ext cx="311174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30 vuotta 1957</a:t>
            </a:r>
          </a:p>
        </p:txBody>
      </p:sp>
    </p:spTree>
    <p:extLst>
      <p:ext uri="{BB962C8B-B14F-4D97-AF65-F5344CB8AC3E}">
        <p14:creationId xmlns:p14="http://schemas.microsoft.com/office/powerpoint/2010/main" val="398107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4103">
        <p:circle/>
      </p:transition>
    </mc:Choice>
    <mc:Fallback xmlns="">
      <p:transition spd="slow" advTm="24103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5723578" y="1444715"/>
            <a:ext cx="3296424" cy="3785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Seuran </a:t>
            </a:r>
          </a:p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30- </a:t>
            </a:r>
          </a:p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vuotisjuhla</a:t>
            </a:r>
          </a:p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 noteerattiin seuraavan </a:t>
            </a:r>
          </a:p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päivän</a:t>
            </a:r>
          </a:p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Helsingin </a:t>
            </a:r>
          </a:p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Sanomissa ja Uudessa </a:t>
            </a:r>
          </a:p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Suomessa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783" y="99910"/>
            <a:ext cx="6005069" cy="6701417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39728" y="99910"/>
            <a:ext cx="3568884" cy="670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9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739">
        <p:circle/>
      </p:transition>
    </mc:Choice>
    <mc:Fallback xmlns="">
      <p:transition spd="slow" advTm="20739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5239"/>
            <a:ext cx="12192000" cy="5888496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1285461" y="609600"/>
            <a:ext cx="574144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30-vuotisjuhla nykyisellä Säätytalolla 1957</a:t>
            </a:r>
          </a:p>
        </p:txBody>
      </p:sp>
    </p:spTree>
    <p:extLst>
      <p:ext uri="{BB962C8B-B14F-4D97-AF65-F5344CB8AC3E}">
        <p14:creationId xmlns:p14="http://schemas.microsoft.com/office/powerpoint/2010/main" val="374608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854">
        <p:circle/>
      </p:transition>
    </mc:Choice>
    <mc:Fallback xmlns="">
      <p:transition spd="slow" advTm="20854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82" y="353725"/>
            <a:ext cx="10968377" cy="6242345"/>
          </a:xfrm>
          <a:prstGeom prst="rect">
            <a:avLst/>
          </a:prstGeom>
        </p:spPr>
      </p:pic>
      <p:sp>
        <p:nvSpPr>
          <p:cNvPr id="9" name="Tekstiruutu 8"/>
          <p:cNvSpPr txBox="1"/>
          <p:nvPr/>
        </p:nvSpPr>
        <p:spPr>
          <a:xfrm>
            <a:off x="532263" y="504967"/>
            <a:ext cx="2924198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sz="2000" dirty="0">
                <a:solidFill>
                  <a:srgbClr val="8F004C"/>
                </a:solidFill>
                <a:latin typeface="Arial Black" panose="020B0A04020102020204" pitchFamily="34" charset="0"/>
              </a:rPr>
              <a:t>30-vuotisjuhla 1957</a:t>
            </a:r>
          </a:p>
        </p:txBody>
      </p:sp>
    </p:spTree>
    <p:extLst>
      <p:ext uri="{BB962C8B-B14F-4D97-AF65-F5344CB8AC3E}">
        <p14:creationId xmlns:p14="http://schemas.microsoft.com/office/powerpoint/2010/main" val="242542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155">
        <p:circle/>
      </p:transition>
    </mc:Choice>
    <mc:Fallback xmlns="">
      <p:transition spd="slow" advTm="19155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8538"/>
            <a:ext cx="5767385" cy="3666257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80384" y="128991"/>
            <a:ext cx="6586330" cy="6621552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7147139" y="64886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>
              <a:solidFill>
                <a:srgbClr val="FF0000"/>
              </a:solidFill>
            </a:endParaRP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8759" y="4525586"/>
            <a:ext cx="4785775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0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3485">
        <p:circle/>
      </p:transition>
    </mc:Choice>
    <mc:Fallback xmlns="">
      <p:transition spd="slow" advTm="23485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0" y="174607"/>
            <a:ext cx="964758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rgbClr val="8F004C"/>
                </a:solidFill>
                <a:latin typeface="Arial Black" panose="020B0A04020102020204" pitchFamily="34" charset="0"/>
              </a:rPr>
              <a:t>Uusi Suomi noteerasi seuran 40-vuotisjuhlan etu-ja takasivullaan</a:t>
            </a:r>
          </a:p>
        </p:txBody>
      </p:sp>
      <p:sp>
        <p:nvSpPr>
          <p:cNvPr id="6" name="Tekstiruutu 5"/>
          <p:cNvSpPr txBox="1"/>
          <p:nvPr/>
        </p:nvSpPr>
        <p:spPr>
          <a:xfrm>
            <a:off x="8956196" y="2559854"/>
            <a:ext cx="293785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Helsingin Sanomatkin</a:t>
            </a:r>
          </a:p>
          <a:p>
            <a:pPr algn="ctr"/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 uutisoi  juhlan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4158" y="697827"/>
            <a:ext cx="3015688" cy="6294548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1132" y="499238"/>
            <a:ext cx="5218053" cy="5984746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43754" y="3206186"/>
            <a:ext cx="3371676" cy="285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002">
        <p:circle/>
      </p:transition>
    </mc:Choice>
    <mc:Fallback xmlns="">
      <p:transition spd="slow" advTm="20002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9966" y="125979"/>
            <a:ext cx="10681812" cy="6573422"/>
          </a:xfrm>
          <a:prstGeom prst="rect">
            <a:avLst/>
          </a:prstGeom>
        </p:spPr>
      </p:pic>
      <p:sp>
        <p:nvSpPr>
          <p:cNvPr id="2" name="Tekstiruutu 1"/>
          <p:cNvSpPr txBox="1"/>
          <p:nvPr/>
        </p:nvSpPr>
        <p:spPr>
          <a:xfrm>
            <a:off x="1219200" y="241300"/>
            <a:ext cx="1011270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Seppeleenlasku ensimmäisen kunniajäsenen haudalle vuosijuhlapäivänä 1967</a:t>
            </a:r>
          </a:p>
        </p:txBody>
      </p:sp>
    </p:spTree>
    <p:extLst>
      <p:ext uri="{BB962C8B-B14F-4D97-AF65-F5344CB8AC3E}">
        <p14:creationId xmlns:p14="http://schemas.microsoft.com/office/powerpoint/2010/main" val="189231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6947">
        <p:circle/>
      </p:transition>
    </mc:Choice>
    <mc:Fallback xmlns="">
      <p:transition spd="slow" advTm="16947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C:\Users\Esko\AppData\Local\Microsoft\Windows\INetCacheContent.Word\P621007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3" r="38207" b="14267"/>
          <a:stretch/>
        </p:blipFill>
        <p:spPr bwMode="auto">
          <a:xfrm rot="5400000">
            <a:off x="2153478" y="-1398104"/>
            <a:ext cx="6506819" cy="97536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kstiruutu 6"/>
          <p:cNvSpPr txBox="1"/>
          <p:nvPr/>
        </p:nvSpPr>
        <p:spPr>
          <a:xfrm>
            <a:off x="923701" y="509859"/>
            <a:ext cx="438011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3200" dirty="0">
                <a:solidFill>
                  <a:srgbClr val="8F004C"/>
                </a:solidFill>
                <a:latin typeface="Arial Black" panose="020B0A04020102020204" pitchFamily="34" charset="0"/>
              </a:rPr>
              <a:t>Sotakorkeakoulun </a:t>
            </a:r>
          </a:p>
          <a:p>
            <a:pPr algn="ctr"/>
            <a:r>
              <a:rPr lang="fi-FI" sz="3200" dirty="0">
                <a:solidFill>
                  <a:srgbClr val="8F004C"/>
                </a:solidFill>
                <a:latin typeface="Arial Black" panose="020B0A04020102020204" pitchFamily="34" charset="0"/>
              </a:rPr>
              <a:t>oppilaskerhon</a:t>
            </a:r>
          </a:p>
          <a:p>
            <a:pPr algn="ctr"/>
            <a:r>
              <a:rPr lang="fi-FI" sz="3200" dirty="0">
                <a:solidFill>
                  <a:srgbClr val="8F004C"/>
                </a:solidFill>
                <a:latin typeface="Arial Black" panose="020B0A04020102020204" pitchFamily="34" charset="0"/>
              </a:rPr>
              <a:t> perustava</a:t>
            </a:r>
          </a:p>
          <a:p>
            <a:pPr algn="ctr"/>
            <a:r>
              <a:rPr lang="fi-FI" sz="3200" dirty="0">
                <a:solidFill>
                  <a:srgbClr val="8F004C"/>
                </a:solidFill>
                <a:latin typeface="Arial Black" panose="020B0A04020102020204" pitchFamily="34" charset="0"/>
              </a:rPr>
              <a:t>kokous 7.2.1927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5340574" y="4073237"/>
            <a:ext cx="5182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Nimi muutettiin sääntöjä muokattaessa</a:t>
            </a:r>
          </a:p>
          <a:p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Sotakorkeakoulun upseerikerhoksi.</a:t>
            </a:r>
          </a:p>
        </p:txBody>
      </p:sp>
    </p:spTree>
    <p:extLst>
      <p:ext uri="{BB962C8B-B14F-4D97-AF65-F5344CB8AC3E}">
        <p14:creationId xmlns:p14="http://schemas.microsoft.com/office/powerpoint/2010/main" val="105610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5915">
        <p:circle/>
      </p:transition>
    </mc:Choice>
    <mc:Fallback xmlns="">
      <p:transition spd="slow" advTm="25915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2202" y="33224"/>
            <a:ext cx="10643937" cy="6824775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872202" y="250208"/>
            <a:ext cx="678903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40-vuotisjuhla Helsingin yliopiston juhlasalissa 1967</a:t>
            </a:r>
          </a:p>
        </p:txBody>
      </p:sp>
    </p:spTree>
    <p:extLst>
      <p:ext uri="{BB962C8B-B14F-4D97-AF65-F5344CB8AC3E}">
        <p14:creationId xmlns:p14="http://schemas.microsoft.com/office/powerpoint/2010/main" val="311048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592">
        <p:circle/>
      </p:transition>
    </mc:Choice>
    <mc:Fallback xmlns="">
      <p:transition spd="slow" advTm="17592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519" y="0"/>
            <a:ext cx="10226581" cy="7986960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10390225" y="863600"/>
            <a:ext cx="1887889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i-FI" sz="2000" dirty="0">
                <a:solidFill>
                  <a:srgbClr val="8F004C"/>
                </a:solidFill>
                <a:latin typeface="Arial Black" panose="020B0A04020102020204" pitchFamily="34" charset="0"/>
              </a:rPr>
              <a:t>Vuosipäivän</a:t>
            </a:r>
          </a:p>
          <a:p>
            <a:pPr algn="ctr"/>
            <a:r>
              <a:rPr lang="fi-FI" sz="2000" dirty="0">
                <a:solidFill>
                  <a:srgbClr val="8F004C"/>
                </a:solidFill>
                <a:latin typeface="Arial Black" panose="020B0A04020102020204" pitchFamily="34" charset="0"/>
              </a:rPr>
              <a:t>1967</a:t>
            </a:r>
          </a:p>
          <a:p>
            <a:pPr algn="ctr"/>
            <a:r>
              <a:rPr lang="fi-FI" sz="2000" dirty="0">
                <a:solidFill>
                  <a:srgbClr val="8F004C"/>
                </a:solidFill>
                <a:latin typeface="Arial Black" panose="020B0A04020102020204" pitchFamily="34" charset="0"/>
              </a:rPr>
              <a:t>iltajuhla</a:t>
            </a:r>
          </a:p>
        </p:txBody>
      </p:sp>
    </p:spTree>
    <p:extLst>
      <p:ext uri="{BB962C8B-B14F-4D97-AF65-F5344CB8AC3E}">
        <p14:creationId xmlns:p14="http://schemas.microsoft.com/office/powerpoint/2010/main" val="166669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400">
        <p:circle/>
      </p:transition>
    </mc:Choice>
    <mc:Fallback xmlns="">
      <p:transition spd="slow" advTm="21400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194" y="86121"/>
            <a:ext cx="9912341" cy="6657861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9956800" y="884535"/>
            <a:ext cx="213360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Vuosipäivän</a:t>
            </a:r>
          </a:p>
          <a:p>
            <a:pPr algn="ctr"/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1967</a:t>
            </a:r>
          </a:p>
          <a:p>
            <a:pPr algn="ctr"/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iltajuhla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7035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974">
        <p:circle/>
      </p:transition>
    </mc:Choice>
    <mc:Fallback xmlns="">
      <p:transition spd="slow" advTm="18974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5218" y="754069"/>
            <a:ext cx="10153934" cy="576643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608660" y="400126"/>
            <a:ext cx="10787221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2000" dirty="0">
                <a:solidFill>
                  <a:srgbClr val="8F004C"/>
                </a:solidFill>
                <a:latin typeface="Arial Black" panose="020B0A04020102020204" pitchFamily="34" charset="0"/>
              </a:rPr>
              <a:t>Tiede ja ase-vuosikirjan toimituskunta luovuttamassa vuoden 1969 teosta Puolustusvoimain komentajalle</a:t>
            </a:r>
          </a:p>
        </p:txBody>
      </p:sp>
    </p:spTree>
    <p:extLst>
      <p:ext uri="{BB962C8B-B14F-4D97-AF65-F5344CB8AC3E}">
        <p14:creationId xmlns:p14="http://schemas.microsoft.com/office/powerpoint/2010/main" val="345962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586">
        <p:circle/>
      </p:transition>
    </mc:Choice>
    <mc:Fallback xmlns="">
      <p:transition spd="slow" advTm="20586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2625" y="82144"/>
            <a:ext cx="10962563" cy="6775855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4104811" y="535031"/>
            <a:ext cx="373384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sz="2800" b="1" dirty="0">
                <a:solidFill>
                  <a:srgbClr val="8F004C"/>
                </a:solidFill>
                <a:latin typeface="Arial Black" panose="020B0A04020102020204" pitchFamily="34" charset="0"/>
              </a:rPr>
              <a:t>Vuosikokous 1971</a:t>
            </a:r>
          </a:p>
        </p:txBody>
      </p:sp>
    </p:spTree>
    <p:extLst>
      <p:ext uri="{BB962C8B-B14F-4D97-AF65-F5344CB8AC3E}">
        <p14:creationId xmlns:p14="http://schemas.microsoft.com/office/powerpoint/2010/main" val="189798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465">
        <p:circle/>
      </p:transition>
    </mc:Choice>
    <mc:Fallback xmlns="">
      <p:transition spd="slow" advTm="18465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Ryhmä 8"/>
          <p:cNvGrpSpPr/>
          <p:nvPr/>
        </p:nvGrpSpPr>
        <p:grpSpPr>
          <a:xfrm>
            <a:off x="1088657" y="1043500"/>
            <a:ext cx="10667999" cy="5491508"/>
            <a:chOff x="1020418" y="156395"/>
            <a:chExt cx="10667999" cy="5491508"/>
          </a:xfrm>
        </p:grpSpPr>
        <p:sp>
          <p:nvSpPr>
            <p:cNvPr id="2" name="Suorakulmio 1"/>
            <p:cNvSpPr/>
            <p:nvPr/>
          </p:nvSpPr>
          <p:spPr>
            <a:xfrm>
              <a:off x="1020418" y="156395"/>
              <a:ext cx="1066799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2800" b="1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Suomen Sotatieteellisen Seuran puheenjohtajia</a:t>
              </a:r>
            </a:p>
          </p:txBody>
        </p:sp>
        <p:sp>
          <p:nvSpPr>
            <p:cNvPr id="3" name="Tekstiruutu 2"/>
            <p:cNvSpPr txBox="1"/>
            <p:nvPr/>
          </p:nvSpPr>
          <p:spPr>
            <a:xfrm>
              <a:off x="8262205" y="4292463"/>
              <a:ext cx="19028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600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Kenraalimajuri </a:t>
              </a:r>
            </a:p>
            <a:p>
              <a:pPr algn="ctr"/>
              <a:r>
                <a:rPr lang="fi-FI" sz="1600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R. J. Setälä </a:t>
              </a:r>
            </a:p>
            <a:p>
              <a:pPr algn="ctr"/>
              <a:r>
                <a:rPr lang="fi-FI" sz="1600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1986 – 1992</a:t>
              </a:r>
            </a:p>
          </p:txBody>
        </p:sp>
        <p:pic>
          <p:nvPicPr>
            <p:cNvPr id="4" name="Kuva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41562" y="1009606"/>
              <a:ext cx="2102043" cy="3129255"/>
            </a:xfrm>
            <a:prstGeom prst="rect">
              <a:avLst/>
            </a:prstGeom>
          </p:spPr>
        </p:pic>
        <p:sp>
          <p:nvSpPr>
            <p:cNvPr id="5" name="Tekstiruutu 4"/>
            <p:cNvSpPr txBox="1"/>
            <p:nvPr/>
          </p:nvSpPr>
          <p:spPr>
            <a:xfrm>
              <a:off x="4669911" y="4292463"/>
              <a:ext cx="222022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600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Kenraaliluutnantti</a:t>
              </a:r>
            </a:p>
            <a:p>
              <a:pPr algn="ctr"/>
              <a:r>
                <a:rPr lang="fi-FI" sz="1600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 P. Multanen</a:t>
              </a:r>
            </a:p>
            <a:p>
              <a:pPr algn="ctr"/>
              <a:r>
                <a:rPr lang="fi-FI" sz="1600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 1981 – 1986</a:t>
              </a:r>
            </a:p>
            <a:p>
              <a:endParaRPr lang="fi-FI" dirty="0"/>
            </a:p>
          </p:txBody>
        </p:sp>
        <p:pic>
          <p:nvPicPr>
            <p:cNvPr id="6" name="Kuva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1492" y="996619"/>
              <a:ext cx="2202872" cy="3160304"/>
            </a:xfrm>
            <a:prstGeom prst="rect">
              <a:avLst/>
            </a:prstGeom>
          </p:spPr>
        </p:pic>
        <p:sp>
          <p:nvSpPr>
            <p:cNvPr id="7" name="Tekstiruutu 6"/>
            <p:cNvSpPr txBox="1"/>
            <p:nvPr/>
          </p:nvSpPr>
          <p:spPr>
            <a:xfrm>
              <a:off x="1324615" y="4293686"/>
              <a:ext cx="1936625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600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Eversti, FT (H.C.)</a:t>
              </a:r>
            </a:p>
            <a:p>
              <a:pPr algn="ctr"/>
              <a:r>
                <a:rPr lang="fi-FI" sz="1600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K.J. Mikola </a:t>
              </a:r>
            </a:p>
            <a:p>
              <a:pPr algn="ctr"/>
              <a:r>
                <a:rPr lang="fi-FI" sz="1600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1976 -1981</a:t>
              </a:r>
            </a:p>
            <a:p>
              <a:endParaRPr lang="fi-FI" dirty="0"/>
            </a:p>
          </p:txBody>
        </p:sp>
        <p:pic>
          <p:nvPicPr>
            <p:cNvPr id="8" name="Kuva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5682" y="996618"/>
              <a:ext cx="2095876" cy="31422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243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6471">
        <p:circle/>
      </p:transition>
    </mc:Choice>
    <mc:Fallback xmlns="">
      <p:transition spd="slow" advTm="16471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50148"/>
            <a:ext cx="5741307" cy="3488787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3635" y="550148"/>
            <a:ext cx="6619506" cy="6307852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1559" y="3895360"/>
            <a:ext cx="3796368" cy="284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8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2342">
        <p:circle/>
      </p:transition>
    </mc:Choice>
    <mc:Fallback xmlns="">
      <p:transition spd="slow" advTm="22342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8992"/>
            <a:ext cx="12192000" cy="6418097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660130" y="338992"/>
            <a:ext cx="678903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50-vuotisjuhla Helsingin yliopiston juhlasalissa 1977</a:t>
            </a:r>
          </a:p>
        </p:txBody>
      </p:sp>
    </p:spTree>
    <p:extLst>
      <p:ext uri="{BB962C8B-B14F-4D97-AF65-F5344CB8AC3E}">
        <p14:creationId xmlns:p14="http://schemas.microsoft.com/office/powerpoint/2010/main" val="26002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723">
        <p:circle/>
      </p:transition>
    </mc:Choice>
    <mc:Fallback xmlns="">
      <p:transition spd="slow" advTm="17723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C:\Users\Esko\AppData\Local\Microsoft\Windows\INetCacheContent.Word\756-7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" t="15044" r="14332" b="1929"/>
          <a:stretch/>
        </p:blipFill>
        <p:spPr bwMode="auto">
          <a:xfrm>
            <a:off x="622852" y="318052"/>
            <a:ext cx="10694505" cy="65399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6102626" y="431800"/>
            <a:ext cx="39492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Vuosipäivän 1977 juhlapuhuja</a:t>
            </a:r>
          </a:p>
        </p:txBody>
      </p:sp>
    </p:spTree>
    <p:extLst>
      <p:ext uri="{BB962C8B-B14F-4D97-AF65-F5344CB8AC3E}">
        <p14:creationId xmlns:p14="http://schemas.microsoft.com/office/powerpoint/2010/main" val="243912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6436">
        <p:circle/>
      </p:transition>
    </mc:Choice>
    <mc:Fallback xmlns="">
      <p:transition spd="slow" advTm="16436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0432" y="315393"/>
            <a:ext cx="4497185" cy="6452964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8140" y="315393"/>
            <a:ext cx="6343860" cy="6231181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390" y="102500"/>
            <a:ext cx="5551584" cy="3611719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385390" y="322359"/>
            <a:ext cx="311174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60 vuotta 1987</a:t>
            </a:r>
          </a:p>
        </p:txBody>
      </p:sp>
    </p:spTree>
    <p:extLst>
      <p:ext uri="{BB962C8B-B14F-4D97-AF65-F5344CB8AC3E}">
        <p14:creationId xmlns:p14="http://schemas.microsoft.com/office/powerpoint/2010/main" val="349678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2097">
        <p:circle/>
      </p:transition>
    </mc:Choice>
    <mc:Fallback xmlns="">
      <p:transition spd="slow" advTm="22097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0392" y="214903"/>
            <a:ext cx="6335830" cy="6996035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450376" y="1897039"/>
            <a:ext cx="3810659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Yhteyksiä otettiin </a:t>
            </a:r>
          </a:p>
          <a:p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eri tahoille heti</a:t>
            </a:r>
          </a:p>
          <a:p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toiminnan </a:t>
            </a:r>
          </a:p>
          <a:p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alkuvaiheessa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9553" y="4007601"/>
            <a:ext cx="4606273" cy="244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2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3774">
        <p:circle/>
      </p:transition>
    </mc:Choice>
    <mc:Fallback xmlns="">
      <p:transition spd="slow" advTm="23774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774" y="278296"/>
            <a:ext cx="11834533" cy="6579704"/>
          </a:xfrm>
          <a:prstGeom prst="rect">
            <a:avLst/>
          </a:prstGeom>
        </p:spPr>
      </p:pic>
      <p:sp>
        <p:nvSpPr>
          <p:cNvPr id="2" name="Tekstiruutu 1"/>
          <p:cNvSpPr txBox="1"/>
          <p:nvPr/>
        </p:nvSpPr>
        <p:spPr>
          <a:xfrm>
            <a:off x="145774" y="1033629"/>
            <a:ext cx="613180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60-vuotisjuhla Ritarihuoneella 1987</a:t>
            </a:r>
          </a:p>
        </p:txBody>
      </p:sp>
    </p:spTree>
    <p:extLst>
      <p:ext uri="{BB962C8B-B14F-4D97-AF65-F5344CB8AC3E}">
        <p14:creationId xmlns:p14="http://schemas.microsoft.com/office/powerpoint/2010/main" val="15362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3801">
        <p:circle/>
      </p:transition>
    </mc:Choice>
    <mc:Fallback xmlns="">
      <p:transition spd="slow" advTm="23801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4911" y="73600"/>
            <a:ext cx="11163020" cy="6888613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604910" y="92283"/>
            <a:ext cx="503602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60-vuotisjuhla 1987 </a:t>
            </a:r>
          </a:p>
        </p:txBody>
      </p:sp>
    </p:spTree>
    <p:extLst>
      <p:ext uri="{BB962C8B-B14F-4D97-AF65-F5344CB8AC3E}">
        <p14:creationId xmlns:p14="http://schemas.microsoft.com/office/powerpoint/2010/main" val="147190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627">
        <p:circle/>
      </p:transition>
    </mc:Choice>
    <mc:Fallback xmlns="">
      <p:transition spd="slow" advTm="17627">
        <p:circl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5136" y="122851"/>
            <a:ext cx="10898082" cy="673515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3442162" y="5053264"/>
            <a:ext cx="4829655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Sotakorkeakoulu onnittelee</a:t>
            </a:r>
          </a:p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60 vuotiasta seuraa</a:t>
            </a:r>
          </a:p>
        </p:txBody>
      </p:sp>
    </p:spTree>
    <p:extLst>
      <p:ext uri="{BB962C8B-B14F-4D97-AF65-F5344CB8AC3E}">
        <p14:creationId xmlns:p14="http://schemas.microsoft.com/office/powerpoint/2010/main" val="402809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895">
        <p:circle/>
      </p:transition>
    </mc:Choice>
    <mc:Fallback xmlns="">
      <p:transition spd="slow" advTm="18895">
        <p:circl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65359" y="397565"/>
            <a:ext cx="8926641" cy="6358274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176613" y="4266019"/>
            <a:ext cx="3042115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i-FI" sz="2000" dirty="0">
                <a:solidFill>
                  <a:srgbClr val="8F004C"/>
                </a:solidFill>
                <a:latin typeface="Arial Black" panose="020B0A04020102020204" pitchFamily="34" charset="0"/>
              </a:rPr>
              <a:t>Seuran ansiolevyke</a:t>
            </a:r>
          </a:p>
          <a:p>
            <a:pPr algn="ctr"/>
            <a:r>
              <a:rPr lang="fi-FI" sz="2000" dirty="0">
                <a:solidFill>
                  <a:srgbClr val="8F004C"/>
                </a:solidFill>
                <a:latin typeface="Arial Black" panose="020B0A04020102020204" pitchFamily="34" charset="0"/>
              </a:rPr>
              <a:t>n:o 1 luovutettiin </a:t>
            </a:r>
          </a:p>
          <a:p>
            <a:pPr algn="ctr"/>
            <a:r>
              <a:rPr lang="fi-FI" sz="2000" dirty="0">
                <a:solidFill>
                  <a:srgbClr val="8F004C"/>
                </a:solidFill>
                <a:latin typeface="Arial Black" panose="020B0A04020102020204" pitchFamily="34" charset="0"/>
              </a:rPr>
              <a:t>presidentille vuonna</a:t>
            </a:r>
          </a:p>
          <a:p>
            <a:pPr algn="ctr"/>
            <a:r>
              <a:rPr lang="fi-FI" sz="2000" dirty="0">
                <a:solidFill>
                  <a:srgbClr val="8F004C"/>
                </a:solidFill>
                <a:latin typeface="Arial Black" panose="020B0A04020102020204" pitchFamily="34" charset="0"/>
              </a:rPr>
              <a:t>1987.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28" y="439232"/>
            <a:ext cx="2253714" cy="370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1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156">
        <p:circle/>
      </p:transition>
    </mc:Choice>
    <mc:Fallback xmlns="">
      <p:transition spd="slow" advTm="17156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3513" y="0"/>
            <a:ext cx="10337104" cy="6891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3" name="Tekstiruutu 2"/>
          <p:cNvSpPr txBox="1"/>
          <p:nvPr/>
        </p:nvSpPr>
        <p:spPr>
          <a:xfrm>
            <a:off x="2087522" y="352074"/>
            <a:ext cx="6592651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2000" dirty="0">
                <a:solidFill>
                  <a:srgbClr val="CC3399"/>
                </a:solidFill>
                <a:latin typeface="Arial Black" panose="020B0A04020102020204" pitchFamily="34" charset="0"/>
              </a:rPr>
              <a:t>K.J. Mikola 80 vuotta</a:t>
            </a:r>
          </a:p>
          <a:p>
            <a:pPr algn="ctr"/>
            <a:r>
              <a:rPr lang="fi-FI" sz="2000" dirty="0">
                <a:solidFill>
                  <a:srgbClr val="CC3399"/>
                </a:solidFill>
                <a:latin typeface="Arial Black" panose="020B0A04020102020204" pitchFamily="34" charset="0"/>
              </a:rPr>
              <a:t> Seuran edustajat onnittelukäynnillä</a:t>
            </a:r>
          </a:p>
          <a:p>
            <a:pPr algn="ctr"/>
            <a:endParaRPr lang="fi-FI" sz="2000" dirty="0">
              <a:solidFill>
                <a:srgbClr val="CC3399"/>
              </a:solidFill>
              <a:latin typeface="Arial Black" panose="020B0A04020102020204" pitchFamily="34" charset="0"/>
            </a:endParaRPr>
          </a:p>
          <a:p>
            <a:pPr algn="ctr"/>
            <a:r>
              <a:rPr lang="fi-FI" sz="2000" dirty="0">
                <a:solidFill>
                  <a:srgbClr val="CC3399"/>
                </a:solidFill>
                <a:latin typeface="Arial Black" panose="020B0A04020102020204" pitchFamily="34" charset="0"/>
              </a:rPr>
              <a:t>Oikealla 28 vuotta seuran sihteerinä toiminut </a:t>
            </a:r>
          </a:p>
          <a:p>
            <a:pPr algn="ctr"/>
            <a:r>
              <a:rPr lang="fi-FI" sz="2000" dirty="0">
                <a:solidFill>
                  <a:srgbClr val="CC3399"/>
                </a:solidFill>
                <a:latin typeface="Arial Black" panose="020B0A04020102020204" pitchFamily="34" charset="0"/>
              </a:rPr>
              <a:t>Anssi Vuorenmaa</a:t>
            </a:r>
          </a:p>
        </p:txBody>
      </p:sp>
    </p:spTree>
    <p:extLst>
      <p:ext uri="{BB962C8B-B14F-4D97-AF65-F5344CB8AC3E}">
        <p14:creationId xmlns:p14="http://schemas.microsoft.com/office/powerpoint/2010/main" val="413042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422">
        <p:circle/>
      </p:transition>
    </mc:Choice>
    <mc:Fallback xmlns="">
      <p:transition spd="slow" advTm="19422">
        <p:circl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Ryhmä 8"/>
          <p:cNvGrpSpPr/>
          <p:nvPr/>
        </p:nvGrpSpPr>
        <p:grpSpPr>
          <a:xfrm>
            <a:off x="1168600" y="845356"/>
            <a:ext cx="10787269" cy="5347251"/>
            <a:chOff x="1113182" y="346592"/>
            <a:chExt cx="10787269" cy="5347251"/>
          </a:xfrm>
        </p:grpSpPr>
        <p:sp>
          <p:nvSpPr>
            <p:cNvPr id="2" name="Suorakulmio 1"/>
            <p:cNvSpPr/>
            <p:nvPr/>
          </p:nvSpPr>
          <p:spPr>
            <a:xfrm>
              <a:off x="1113182" y="346592"/>
              <a:ext cx="1078726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2800" b="1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Suomen Sotatieteellisen Seuran puheenjohtajia</a:t>
              </a:r>
            </a:p>
          </p:txBody>
        </p:sp>
        <p:sp>
          <p:nvSpPr>
            <p:cNvPr id="4" name="Tekstiruutu 3"/>
            <p:cNvSpPr txBox="1"/>
            <p:nvPr/>
          </p:nvSpPr>
          <p:spPr>
            <a:xfrm>
              <a:off x="4430354" y="4308848"/>
              <a:ext cx="2289153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600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Kenraaliluutnantti </a:t>
              </a:r>
            </a:p>
            <a:p>
              <a:pPr algn="ctr"/>
              <a:r>
                <a:rPr lang="fi-FI" sz="1600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I. Ranta </a:t>
              </a:r>
            </a:p>
            <a:p>
              <a:pPr algn="ctr"/>
              <a:r>
                <a:rPr lang="fi-FI" sz="1600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1999 – 2004</a:t>
              </a:r>
            </a:p>
            <a:p>
              <a:endParaRPr lang="fi-FI" dirty="0"/>
            </a:p>
            <a:p>
              <a:endParaRPr lang="fi-FI" dirty="0"/>
            </a:p>
          </p:txBody>
        </p:sp>
        <p:pic>
          <p:nvPicPr>
            <p:cNvPr id="3" name="Kuva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86712" y="1160959"/>
              <a:ext cx="2279506" cy="3147889"/>
            </a:xfrm>
            <a:prstGeom prst="rect">
              <a:avLst/>
            </a:prstGeom>
          </p:spPr>
        </p:pic>
        <p:sp>
          <p:nvSpPr>
            <p:cNvPr id="5" name="Tekstiruutu 4"/>
            <p:cNvSpPr txBox="1"/>
            <p:nvPr/>
          </p:nvSpPr>
          <p:spPr>
            <a:xfrm flipH="1">
              <a:off x="8178868" y="4299115"/>
              <a:ext cx="189519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600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Kenraalimajuri </a:t>
              </a:r>
            </a:p>
            <a:p>
              <a:pPr algn="ctr"/>
              <a:r>
                <a:rPr lang="fi-FI" sz="1600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S. Tanskanen </a:t>
              </a:r>
            </a:p>
            <a:p>
              <a:pPr algn="ctr"/>
              <a:r>
                <a:rPr lang="fi-FI" sz="1600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2005 – 2007</a:t>
              </a:r>
            </a:p>
            <a:p>
              <a:endParaRPr lang="fi-FI" dirty="0"/>
            </a:p>
          </p:txBody>
        </p:sp>
        <p:pic>
          <p:nvPicPr>
            <p:cNvPr id="6" name="Kuva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3600" y="1160959"/>
              <a:ext cx="2073056" cy="3110363"/>
            </a:xfrm>
            <a:prstGeom prst="rect">
              <a:avLst/>
            </a:prstGeom>
          </p:spPr>
        </p:pic>
        <p:sp>
          <p:nvSpPr>
            <p:cNvPr id="7" name="Tekstiruutu 6"/>
            <p:cNvSpPr txBox="1"/>
            <p:nvPr/>
          </p:nvSpPr>
          <p:spPr>
            <a:xfrm>
              <a:off x="1118263" y="4308848"/>
              <a:ext cx="222022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600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Kenraaliluutnantti</a:t>
              </a:r>
            </a:p>
            <a:p>
              <a:pPr algn="ctr"/>
              <a:r>
                <a:rPr lang="fi-FI" sz="1600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 R. A. Issakainen</a:t>
              </a:r>
            </a:p>
            <a:p>
              <a:pPr algn="ctr"/>
              <a:r>
                <a:rPr lang="fi-FI" sz="1600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 1992 -1998</a:t>
              </a:r>
            </a:p>
            <a:p>
              <a:endParaRPr lang="fi-FI" dirty="0"/>
            </a:p>
          </p:txBody>
        </p:sp>
        <p:pic>
          <p:nvPicPr>
            <p:cNvPr id="8" name="Kuva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6822" y="1150697"/>
              <a:ext cx="2106488" cy="31581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911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735">
        <p:circle/>
      </p:transition>
    </mc:Choice>
    <mc:Fallback xmlns="">
      <p:transition spd="slow" advTm="17735">
        <p:circl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3065" y="123622"/>
            <a:ext cx="8772904" cy="6584251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82940"/>
            <a:ext cx="2943065" cy="6804065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3909391" y="304800"/>
            <a:ext cx="6135756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Suomenlinna-seminaari 1998</a:t>
            </a:r>
          </a:p>
        </p:txBody>
      </p:sp>
    </p:spTree>
    <p:extLst>
      <p:ext uri="{BB962C8B-B14F-4D97-AF65-F5344CB8AC3E}">
        <p14:creationId xmlns:p14="http://schemas.microsoft.com/office/powerpoint/2010/main" val="41505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2755">
        <p:circle/>
      </p:transition>
    </mc:Choice>
    <mc:Fallback xmlns="">
      <p:transition spd="slow" advTm="22755">
        <p:circl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6552" y="-26583"/>
            <a:ext cx="9834466" cy="6697706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5359400" y="6019800"/>
            <a:ext cx="3791423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Suomenlinna 1998</a:t>
            </a:r>
          </a:p>
        </p:txBody>
      </p:sp>
    </p:spTree>
    <p:extLst>
      <p:ext uri="{BB962C8B-B14F-4D97-AF65-F5344CB8AC3E}">
        <p14:creationId xmlns:p14="http://schemas.microsoft.com/office/powerpoint/2010/main" val="256639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6789">
        <p:circle/>
      </p:transition>
    </mc:Choice>
    <mc:Fallback xmlns="">
      <p:transition spd="slow" advTm="16789">
        <p:circl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"/>
            <a:ext cx="9466638" cy="6379429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9466638" y="1860034"/>
            <a:ext cx="2459328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Suomenlinna </a:t>
            </a:r>
          </a:p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1998</a:t>
            </a:r>
          </a:p>
        </p:txBody>
      </p:sp>
    </p:spTree>
    <p:extLst>
      <p:ext uri="{BB962C8B-B14F-4D97-AF65-F5344CB8AC3E}">
        <p14:creationId xmlns:p14="http://schemas.microsoft.com/office/powerpoint/2010/main" val="188357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991">
        <p:circle/>
      </p:transition>
    </mc:Choice>
    <mc:Fallback xmlns="">
      <p:transition spd="slow" advTm="15991">
        <p:circl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775" y="273417"/>
            <a:ext cx="11789929" cy="5968960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775" y="3252806"/>
            <a:ext cx="5819009" cy="3280516"/>
          </a:xfrm>
          <a:prstGeom prst="rect">
            <a:avLst/>
          </a:prstGeom>
        </p:spPr>
      </p:pic>
      <p:sp>
        <p:nvSpPr>
          <p:cNvPr id="2" name="Tekstiruutu 1"/>
          <p:cNvSpPr txBox="1"/>
          <p:nvPr/>
        </p:nvSpPr>
        <p:spPr>
          <a:xfrm>
            <a:off x="399542" y="364534"/>
            <a:ext cx="311174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80 vuotta 2007</a:t>
            </a:r>
          </a:p>
        </p:txBody>
      </p:sp>
    </p:spTree>
    <p:extLst>
      <p:ext uri="{BB962C8B-B14F-4D97-AF65-F5344CB8AC3E}">
        <p14:creationId xmlns:p14="http://schemas.microsoft.com/office/powerpoint/2010/main" val="38924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4963">
        <p:circle/>
      </p:transition>
    </mc:Choice>
    <mc:Fallback xmlns="">
      <p:transition spd="slow" advTm="24963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9078" y="104840"/>
            <a:ext cx="6016487" cy="2465773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6654" y="2517723"/>
            <a:ext cx="5498553" cy="914471"/>
          </a:xfrm>
          <a:prstGeom prst="rect">
            <a:avLst/>
          </a:prstGeom>
        </p:spPr>
      </p:pic>
      <p:pic>
        <p:nvPicPr>
          <p:cNvPr id="8" name="Kuva 7" descr="C:\Users\Esko\AppData\Local\Microsoft\Windows\INetCacheContent.Word\P621008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13603" r="47410" b="25683"/>
          <a:stretch/>
        </p:blipFill>
        <p:spPr bwMode="auto">
          <a:xfrm rot="5400000">
            <a:off x="7283862" y="2151685"/>
            <a:ext cx="3346960" cy="58021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0" y="663315"/>
            <a:ext cx="4556654" cy="53245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3200" dirty="0">
                <a:solidFill>
                  <a:srgbClr val="8F004C"/>
                </a:solidFill>
                <a:latin typeface="Arial Black" panose="020B0A04020102020204" pitchFamily="34" charset="0"/>
              </a:rPr>
              <a:t>Kerhosta seuraksi 1929</a:t>
            </a:r>
          </a:p>
          <a:p>
            <a:endParaRPr lang="fi-FI" sz="2400" dirty="0">
              <a:solidFill>
                <a:srgbClr val="8F004C"/>
              </a:solidFill>
              <a:latin typeface="Arial Black" panose="020B0A04020102020204" pitchFamily="34" charset="0"/>
            </a:endParaRPr>
          </a:p>
          <a:p>
            <a:pPr algn="ctr"/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Nimen ja sääntöjen muutoksella haluttiin korostaa seuran tieteellisyyttä, riippumattomuutta ja tutkimuksen vapautta sekä mahdollistaa </a:t>
            </a:r>
          </a:p>
          <a:p>
            <a:pPr algn="ctr"/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apurahojen</a:t>
            </a:r>
          </a:p>
          <a:p>
            <a:pPr algn="ctr"/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anominen.</a:t>
            </a:r>
            <a:endParaRPr lang="fi-FI" sz="2800" dirty="0">
              <a:solidFill>
                <a:srgbClr val="8F004C"/>
              </a:solidFill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15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426">
        <p:circle/>
      </p:transition>
    </mc:Choice>
    <mc:Fallback xmlns="">
      <p:transition spd="slow" advTm="30426">
        <p:circl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004" y="521823"/>
            <a:ext cx="11844996" cy="6336177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792668" y="145545"/>
            <a:ext cx="10386035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Seuran vuoden 2007 hallitus koolla Pääesikunnassa</a:t>
            </a:r>
          </a:p>
        </p:txBody>
      </p:sp>
      <p:sp>
        <p:nvSpPr>
          <p:cNvPr id="2" name="Suorakulmio 1"/>
          <p:cNvSpPr/>
          <p:nvPr/>
        </p:nvSpPr>
        <p:spPr>
          <a:xfrm>
            <a:off x="7478999" y="6488668"/>
            <a:ext cx="2375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Kuva: Seppo Tanskanen</a:t>
            </a:r>
          </a:p>
        </p:txBody>
      </p:sp>
    </p:spTree>
    <p:extLst>
      <p:ext uri="{BB962C8B-B14F-4D97-AF65-F5344CB8AC3E}">
        <p14:creationId xmlns:p14="http://schemas.microsoft.com/office/powerpoint/2010/main" val="99959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651">
        <p:circle/>
      </p:transition>
    </mc:Choice>
    <mc:Fallback xmlns="">
      <p:transition spd="slow" advTm="17651">
        <p:circl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56" y="568131"/>
            <a:ext cx="9270609" cy="6177328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8770830" y="666434"/>
            <a:ext cx="2875313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i-FI" sz="2000" dirty="0">
                <a:solidFill>
                  <a:srgbClr val="8F004C"/>
                </a:solidFill>
                <a:latin typeface="Arial Black" panose="020B0A04020102020204" pitchFamily="34" charset="0"/>
              </a:rPr>
              <a:t>Syyskokouksessa 2007 muistettiin tärkeitä yhteistyö- kumppaneita seuran ansiolevykkeellä 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9859617" y="6268278"/>
            <a:ext cx="1926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b="1" dirty="0"/>
              <a:t>Kuva: Seppo Tanskanen</a:t>
            </a:r>
          </a:p>
        </p:txBody>
      </p:sp>
    </p:spTree>
    <p:extLst>
      <p:ext uri="{BB962C8B-B14F-4D97-AF65-F5344CB8AC3E}">
        <p14:creationId xmlns:p14="http://schemas.microsoft.com/office/powerpoint/2010/main" val="47821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948">
        <p:circle/>
      </p:transition>
    </mc:Choice>
    <mc:Fallback xmlns="">
      <p:transition spd="slow" advTm="17948">
        <p:circl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Ryhmä 3"/>
          <p:cNvGrpSpPr/>
          <p:nvPr/>
        </p:nvGrpSpPr>
        <p:grpSpPr>
          <a:xfrm>
            <a:off x="1338865" y="1018029"/>
            <a:ext cx="10442712" cy="4801965"/>
            <a:chOff x="1325218" y="376585"/>
            <a:chExt cx="10442712" cy="4801965"/>
          </a:xfrm>
        </p:grpSpPr>
        <p:sp>
          <p:nvSpPr>
            <p:cNvPr id="2" name="Suorakulmio 1"/>
            <p:cNvSpPr/>
            <p:nvPr/>
          </p:nvSpPr>
          <p:spPr>
            <a:xfrm>
              <a:off x="1325218" y="376585"/>
              <a:ext cx="1044271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2800" b="1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Suomen Sotatieteellisen Seuran puheenjohtajia</a:t>
              </a:r>
            </a:p>
          </p:txBody>
        </p:sp>
        <p:sp>
          <p:nvSpPr>
            <p:cNvPr id="3" name="Tekstiruutu 2"/>
            <p:cNvSpPr txBox="1"/>
            <p:nvPr/>
          </p:nvSpPr>
          <p:spPr>
            <a:xfrm>
              <a:off x="8327860" y="4070554"/>
              <a:ext cx="19028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600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Kenraalimajuri </a:t>
              </a:r>
            </a:p>
            <a:p>
              <a:pPr algn="ctr"/>
              <a:r>
                <a:rPr lang="fi-FI" sz="1600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P. Salminen</a:t>
              </a:r>
            </a:p>
            <a:p>
              <a:pPr algn="ctr"/>
              <a:r>
                <a:rPr lang="fi-FI" sz="1600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 2015 -</a:t>
              </a:r>
            </a:p>
          </p:txBody>
        </p:sp>
        <p:sp>
          <p:nvSpPr>
            <p:cNvPr id="5" name="Tekstiruutu 4"/>
            <p:cNvSpPr txBox="1"/>
            <p:nvPr/>
          </p:nvSpPr>
          <p:spPr>
            <a:xfrm>
              <a:off x="5124973" y="4070554"/>
              <a:ext cx="183390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600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Kenraalimajuri</a:t>
              </a:r>
            </a:p>
            <a:p>
              <a:pPr algn="ctr"/>
              <a:r>
                <a:rPr lang="fi-FI" sz="1600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 K. Siiki </a:t>
              </a:r>
            </a:p>
            <a:p>
              <a:pPr algn="ctr"/>
              <a:r>
                <a:rPr lang="fi-FI" sz="1600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2012 – 2014</a:t>
              </a:r>
            </a:p>
            <a:p>
              <a:endParaRPr lang="fi-FI" dirty="0"/>
            </a:p>
          </p:txBody>
        </p:sp>
        <p:pic>
          <p:nvPicPr>
            <p:cNvPr id="6" name="Kuva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2882" y="1072686"/>
              <a:ext cx="1998079" cy="2997868"/>
            </a:xfrm>
            <a:prstGeom prst="rect">
              <a:avLst/>
            </a:prstGeom>
          </p:spPr>
        </p:pic>
        <p:pic>
          <p:nvPicPr>
            <p:cNvPr id="7" name="Kuva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277" y="1036065"/>
              <a:ext cx="2022487" cy="3034489"/>
            </a:xfrm>
            <a:prstGeom prst="rect">
              <a:avLst/>
            </a:prstGeom>
          </p:spPr>
        </p:pic>
        <p:sp>
          <p:nvSpPr>
            <p:cNvPr id="8" name="Tekstiruutu 7"/>
            <p:cNvSpPr txBox="1"/>
            <p:nvPr/>
          </p:nvSpPr>
          <p:spPr>
            <a:xfrm>
              <a:off x="1383061" y="4059438"/>
              <a:ext cx="222022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600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Kenraaliluutnantti</a:t>
              </a:r>
            </a:p>
            <a:p>
              <a:pPr algn="ctr"/>
              <a:r>
                <a:rPr lang="fi-FI" sz="1600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 V. Kämäri</a:t>
              </a:r>
            </a:p>
            <a:p>
              <a:pPr algn="ctr"/>
              <a:r>
                <a:rPr lang="fi-FI" sz="1600" dirty="0">
                  <a:solidFill>
                    <a:srgbClr val="8F004C"/>
                  </a:solidFill>
                  <a:latin typeface="Arial Black" panose="020B0A04020102020204" pitchFamily="34" charset="0"/>
                </a:rPr>
                <a:t> 2008 -2011</a:t>
              </a:r>
            </a:p>
            <a:p>
              <a:endParaRPr lang="fi-FI" dirty="0"/>
            </a:p>
          </p:txBody>
        </p:sp>
        <p:pic>
          <p:nvPicPr>
            <p:cNvPr id="9" name="Kuva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1736" y="1036065"/>
              <a:ext cx="2015078" cy="30233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361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254">
        <p:circle/>
      </p:transition>
    </mc:Choice>
    <mc:Fallback xmlns="">
      <p:transition spd="slow" advTm="18254">
        <p:circl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C:\Users\Esko\AppData\Local\Microsoft\Windows\INetCacheContent.Word\31904a200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4" r="-784"/>
          <a:stretch/>
        </p:blipFill>
        <p:spPr bwMode="auto">
          <a:xfrm>
            <a:off x="1301088" y="830997"/>
            <a:ext cx="10890912" cy="60270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uorakulmio 2"/>
          <p:cNvSpPr/>
          <p:nvPr/>
        </p:nvSpPr>
        <p:spPr>
          <a:xfrm>
            <a:off x="100309" y="415498"/>
            <a:ext cx="12091691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fi-FI" sz="2400" b="1" dirty="0">
                <a:solidFill>
                  <a:srgbClr val="8F004C"/>
                </a:solidFill>
                <a:latin typeface="Arial Black" panose="020B0A04020102020204" pitchFamily="34" charset="0"/>
              </a:rPr>
              <a:t>Sotatieteiden päivät on yksi maamme  merkittävimmistä </a:t>
            </a:r>
          </a:p>
          <a:p>
            <a:pPr lvl="0" algn="ctr"/>
            <a:r>
              <a:rPr lang="fi-FI" sz="2400" b="1" dirty="0">
                <a:solidFill>
                  <a:srgbClr val="8F004C"/>
                </a:solidFill>
                <a:latin typeface="Arial Black" panose="020B0A04020102020204" pitchFamily="34" charset="0"/>
              </a:rPr>
              <a:t>Sotatieteellisistä  seminaareista</a:t>
            </a:r>
          </a:p>
        </p:txBody>
      </p:sp>
      <p:sp>
        <p:nvSpPr>
          <p:cNvPr id="4" name="Tekstiruutu 3"/>
          <p:cNvSpPr txBox="1"/>
          <p:nvPr/>
        </p:nvSpPr>
        <p:spPr>
          <a:xfrm flipH="1">
            <a:off x="100308" y="1431161"/>
            <a:ext cx="1200779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2002</a:t>
            </a:r>
          </a:p>
        </p:txBody>
      </p:sp>
    </p:spTree>
    <p:extLst>
      <p:ext uri="{BB962C8B-B14F-4D97-AF65-F5344CB8AC3E}">
        <p14:creationId xmlns:p14="http://schemas.microsoft.com/office/powerpoint/2010/main" val="273361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214">
        <p:circle/>
      </p:transition>
    </mc:Choice>
    <mc:Fallback xmlns="">
      <p:transition spd="slow" advTm="17214">
        <p:circl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4169" y="53294"/>
            <a:ext cx="9975610" cy="6654265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410817" y="1908313"/>
            <a:ext cx="1140056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265434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664">
        <p:circle/>
      </p:transition>
    </mc:Choice>
    <mc:Fallback xmlns="">
      <p:transition spd="slow" advTm="20664">
        <p:circl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6344" y="0"/>
            <a:ext cx="10289572" cy="685800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264024" y="571270"/>
            <a:ext cx="1140056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5996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085">
        <p:circle/>
      </p:transition>
    </mc:Choice>
    <mc:Fallback xmlns="">
      <p:transition spd="slow" advTm="19085">
        <p:circl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6902" y="609600"/>
            <a:ext cx="11135257" cy="6056243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166342" y="843971"/>
            <a:ext cx="128112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sz="3200" b="1" dirty="0">
                <a:solidFill>
                  <a:srgbClr val="8F004C"/>
                </a:solidFill>
                <a:latin typeface="Arial Black" panose="020B0A04020102020204" pitchFamily="34" charset="0"/>
              </a:rPr>
              <a:t>2012</a:t>
            </a:r>
            <a:endParaRPr lang="fi-FI" sz="3200" b="1" dirty="0">
              <a:solidFill>
                <a:srgbClr val="8F004C"/>
              </a:solidFill>
              <a:highlight>
                <a:srgbClr val="C0C0C0"/>
              </a:highligh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68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887">
        <p:circle/>
      </p:transition>
    </mc:Choice>
    <mc:Fallback xmlns="">
      <p:transition spd="slow" advTm="19887">
        <p:circl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333" y="202411"/>
            <a:ext cx="9712256" cy="6474153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492502" y="790163"/>
            <a:ext cx="11198087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2000" dirty="0">
                <a:solidFill>
                  <a:srgbClr val="8F004C"/>
                </a:solidFill>
                <a:latin typeface="Arial Black" panose="020B0A04020102020204" pitchFamily="34" charset="0"/>
              </a:rPr>
              <a:t>Kahdeksannet sotatieteiden päivät järjestettiin yhdessä kuuden muun seuran kanssa vuonna 2015 Santahamina-talossa</a:t>
            </a:r>
          </a:p>
        </p:txBody>
      </p:sp>
    </p:spTree>
    <p:extLst>
      <p:ext uri="{BB962C8B-B14F-4D97-AF65-F5344CB8AC3E}">
        <p14:creationId xmlns:p14="http://schemas.microsoft.com/office/powerpoint/2010/main" val="292658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060">
        <p:circle/>
      </p:transition>
    </mc:Choice>
    <mc:Fallback xmlns="">
      <p:transition spd="slow" advTm="20060">
        <p:circl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6733" y="286043"/>
            <a:ext cx="9696744" cy="6464496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272955" y="627798"/>
            <a:ext cx="1005403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23071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273">
        <p:circle/>
      </p:transition>
    </mc:Choice>
    <mc:Fallback xmlns="">
      <p:transition spd="slow" advTm="18273">
        <p:circl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320" y="413403"/>
            <a:ext cx="9667919" cy="6444597"/>
          </a:xfrm>
          <a:prstGeom prst="rect">
            <a:avLst/>
          </a:prstGeom>
        </p:spPr>
      </p:pic>
      <p:sp>
        <p:nvSpPr>
          <p:cNvPr id="2" name="Tekstiruutu 1"/>
          <p:cNvSpPr txBox="1"/>
          <p:nvPr/>
        </p:nvSpPr>
        <p:spPr>
          <a:xfrm>
            <a:off x="423081" y="1160060"/>
            <a:ext cx="1005403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81621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518">
        <p:circle/>
      </p:transition>
    </mc:Choice>
    <mc:Fallback xmlns="">
      <p:transition spd="slow" advTm="17518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64" y="53265"/>
            <a:ext cx="8373101" cy="6804735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433137" y="1026695"/>
            <a:ext cx="2576346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Säännöt </a:t>
            </a:r>
          </a:p>
          <a:p>
            <a:pPr algn="ctr"/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hyväksyttiin</a:t>
            </a:r>
          </a:p>
          <a:p>
            <a:pPr algn="ctr"/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19.10.1929</a:t>
            </a:r>
          </a:p>
        </p:txBody>
      </p:sp>
    </p:spTree>
    <p:extLst>
      <p:ext uri="{BB962C8B-B14F-4D97-AF65-F5344CB8AC3E}">
        <p14:creationId xmlns:p14="http://schemas.microsoft.com/office/powerpoint/2010/main" val="207135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894">
        <p:circle/>
      </p:transition>
    </mc:Choice>
    <mc:Fallback xmlns="">
      <p:transition spd="slow" advTm="17894">
        <p:circl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48736" y="1392015"/>
            <a:ext cx="8751358" cy="4923692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253744" y="1591704"/>
            <a:ext cx="2860517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Suomen Tykistö-, Pioneeri- ja Viestimuseoyhdistys järjesti Suomen Sotatieteellisen Seuran avustamana Museo Militariassa  teemaseminaarin: "Vapaus valita vai pakko sitoutua - Suomen mahdollisuudet Venäjän - EU:n - Naton - USA:n ristiaallokossa?”. </a:t>
            </a:r>
          </a:p>
        </p:txBody>
      </p:sp>
      <p:sp>
        <p:nvSpPr>
          <p:cNvPr id="4" name="Suorakulmio 3"/>
          <p:cNvSpPr/>
          <p:nvPr/>
        </p:nvSpPr>
        <p:spPr>
          <a:xfrm>
            <a:off x="4212820" y="434873"/>
            <a:ext cx="3523978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i-FI" sz="2800" b="1" dirty="0">
                <a:solidFill>
                  <a:srgbClr val="8F004C"/>
                </a:solidFill>
                <a:latin typeface="Arial Black" panose="020B0A04020102020204" pitchFamily="34" charset="0"/>
              </a:rPr>
              <a:t>Yhteistyötä 2016</a:t>
            </a:r>
          </a:p>
        </p:txBody>
      </p:sp>
      <p:sp>
        <p:nvSpPr>
          <p:cNvPr id="5" name="Tekstiruutu 4"/>
          <p:cNvSpPr txBox="1"/>
          <p:nvPr/>
        </p:nvSpPr>
        <p:spPr>
          <a:xfrm>
            <a:off x="9939131" y="6441852"/>
            <a:ext cx="1733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/>
              <a:t>Kuva Museo Militaria</a:t>
            </a:r>
          </a:p>
        </p:txBody>
      </p:sp>
    </p:spTree>
    <p:extLst>
      <p:ext uri="{BB962C8B-B14F-4D97-AF65-F5344CB8AC3E}">
        <p14:creationId xmlns:p14="http://schemas.microsoft.com/office/powerpoint/2010/main" val="15911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3925">
        <p:circle/>
      </p:transition>
    </mc:Choice>
    <mc:Fallback xmlns="">
      <p:transition spd="slow" advTm="23925">
        <p:circl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83004" y="3892210"/>
            <a:ext cx="5308996" cy="2733674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319525"/>
            <a:ext cx="7301948" cy="4538475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2319131" y="325472"/>
            <a:ext cx="8865704" cy="19082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Seminaarisarja Studia Militaria</a:t>
            </a:r>
          </a:p>
          <a:p>
            <a:endParaRPr lang="fi-FI" dirty="0"/>
          </a:p>
          <a:p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Vuodesta 2007 alkaen seuran toimintaa on aktivoitu uudella vuosittaisella seminaarisarjalla. Seminaarien avulla esitellään sotatieteiden nykytilaa ja suoritettujen tutkimustöiden tuloksia. </a:t>
            </a:r>
          </a:p>
          <a:p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Seminaarit ovat avoimia tilaisuuksia.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10100950" y="6525106"/>
            <a:ext cx="1597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b="1" dirty="0"/>
              <a:t>Kuva: Kadettikunta</a:t>
            </a:r>
          </a:p>
        </p:txBody>
      </p:sp>
    </p:spTree>
    <p:extLst>
      <p:ext uri="{BB962C8B-B14F-4D97-AF65-F5344CB8AC3E}">
        <p14:creationId xmlns:p14="http://schemas.microsoft.com/office/powerpoint/2010/main" val="223082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5253">
        <p:circle/>
      </p:transition>
    </mc:Choice>
    <mc:Fallback xmlns="">
      <p:transition spd="slow" advTm="25253">
        <p:circl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/>
          <p:cNvSpPr/>
          <p:nvPr/>
        </p:nvSpPr>
        <p:spPr>
          <a:xfrm>
            <a:off x="560464" y="453311"/>
            <a:ext cx="6096000" cy="51090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fi-FI" sz="3200" dirty="0">
                <a:solidFill>
                  <a:srgbClr val="8F004C"/>
                </a:solidFill>
                <a:latin typeface="Arial Black" panose="020B0A04020102020204" pitchFamily="34" charset="0"/>
              </a:rPr>
              <a:t>Seuran toimielimet</a:t>
            </a:r>
          </a:p>
          <a:p>
            <a:endParaRPr lang="fi-FI" dirty="0">
              <a:solidFill>
                <a:srgbClr val="8F004C"/>
              </a:solidFill>
              <a:latin typeface="Arial Black" panose="020B0A04020102020204" pitchFamily="34" charset="0"/>
            </a:endParaRPr>
          </a:p>
          <a:p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Neuvottelukunta</a:t>
            </a:r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 toimii Sotatieteellisen Seuran neuvoa-antavana elimenä.</a:t>
            </a:r>
          </a:p>
          <a:p>
            <a:endParaRPr lang="fi-FI" dirty="0">
              <a:solidFill>
                <a:srgbClr val="8F004C"/>
              </a:solidFill>
              <a:latin typeface="Arial Black" panose="020B0A04020102020204" pitchFamily="34" charset="0"/>
            </a:endParaRPr>
          </a:p>
          <a:p>
            <a:endParaRPr lang="fi-FI" dirty="0">
              <a:solidFill>
                <a:srgbClr val="8F004C"/>
              </a:solidFill>
              <a:latin typeface="Arial Black" panose="020B0A04020102020204" pitchFamily="34" charset="0"/>
            </a:endParaRPr>
          </a:p>
          <a:p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Hallitus</a:t>
            </a:r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 johtaa seuran toimintaa seuran tarkoitusperien toteuttamiseksi ja toimeenpanee vuosikokousten päätökset.</a:t>
            </a:r>
          </a:p>
          <a:p>
            <a:endParaRPr lang="fi-FI" dirty="0">
              <a:solidFill>
                <a:srgbClr val="8F004C"/>
              </a:solidFill>
              <a:latin typeface="Arial Black" panose="020B0A04020102020204" pitchFamily="34" charset="0"/>
            </a:endParaRPr>
          </a:p>
          <a:p>
            <a:endParaRPr lang="fi-FI" sz="2400" dirty="0">
              <a:solidFill>
                <a:srgbClr val="8F004C"/>
              </a:solidFill>
              <a:latin typeface="Arial Black" panose="020B0A04020102020204" pitchFamily="34" charset="0"/>
            </a:endParaRPr>
          </a:p>
          <a:p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Jaostot</a:t>
            </a:r>
          </a:p>
          <a:p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Varsinainen toiminta tapahtuu jaostoissa</a:t>
            </a:r>
          </a:p>
          <a:p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Seuralla on huollon ja sotatalouden, johtamisen, sotilaspedagogiikan, taktiikan sotahistorian, strategian ja tekniikan jaostot.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8036" y="1635421"/>
            <a:ext cx="5647732" cy="3788562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7818782" y="5423983"/>
            <a:ext cx="3699663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Esitelmätilaisuus</a:t>
            </a:r>
          </a:p>
          <a:p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1990-luvun alussa.</a:t>
            </a:r>
          </a:p>
        </p:txBody>
      </p:sp>
    </p:spTree>
    <p:extLst>
      <p:ext uri="{BB962C8B-B14F-4D97-AF65-F5344CB8AC3E}">
        <p14:creationId xmlns:p14="http://schemas.microsoft.com/office/powerpoint/2010/main" val="78593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819">
        <p:circle/>
      </p:transition>
    </mc:Choice>
    <mc:Fallback xmlns="">
      <p:transition spd="slow" advTm="20819">
        <p:circl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109673" y="273499"/>
            <a:ext cx="5742779" cy="60961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i-FI" sz="3200" dirty="0">
                <a:solidFill>
                  <a:srgbClr val="8F004C"/>
                </a:solidFill>
                <a:latin typeface="Arial Black" panose="020B0A04020102020204" pitchFamily="34" charset="0"/>
              </a:rPr>
              <a:t>JULKAISUTOIMINTA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74219" y="1244777"/>
            <a:ext cx="9144000" cy="487040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i-FI" b="1" dirty="0">
                <a:solidFill>
                  <a:srgbClr val="8F004C"/>
                </a:solidFill>
                <a:latin typeface="Arial Black" panose="020B0A04020102020204" pitchFamily="34" charset="0"/>
              </a:rPr>
              <a:t>Tiede ja ase-vuosijulkaisu</a:t>
            </a:r>
          </a:p>
          <a:p>
            <a:r>
              <a:rPr lang="fi-FI" sz="1800" dirty="0">
                <a:solidFill>
                  <a:srgbClr val="8F004C"/>
                </a:solidFill>
                <a:latin typeface="Arial Black" panose="020B0A04020102020204" pitchFamily="34" charset="0"/>
              </a:rPr>
              <a:t>Vuodesta 1933 alkaen on julkaistu yhteensä 74 teosta</a:t>
            </a:r>
          </a:p>
          <a:p>
            <a:endParaRPr lang="fi-FI" b="1" dirty="0">
              <a:solidFill>
                <a:srgbClr val="8F004C"/>
              </a:solidFill>
              <a:latin typeface="Arial Black" panose="020B0A04020102020204" pitchFamily="34" charset="0"/>
            </a:endParaRPr>
          </a:p>
          <a:p>
            <a:r>
              <a:rPr lang="fi-FI" b="1" dirty="0">
                <a:solidFill>
                  <a:srgbClr val="8F004C"/>
                </a:solidFill>
                <a:latin typeface="Arial Black" panose="020B0A04020102020204" pitchFamily="34" charset="0"/>
              </a:rPr>
              <a:t>Journal of </a:t>
            </a:r>
            <a:r>
              <a:rPr lang="fi-FI" b="1" dirty="0" err="1">
                <a:solidFill>
                  <a:srgbClr val="8F004C"/>
                </a:solidFill>
                <a:latin typeface="Arial Black" panose="020B0A04020102020204" pitchFamily="34" charset="0"/>
              </a:rPr>
              <a:t>Military</a:t>
            </a:r>
            <a:r>
              <a:rPr lang="fi-FI" b="1" dirty="0">
                <a:solidFill>
                  <a:srgbClr val="8F004C"/>
                </a:solidFill>
                <a:latin typeface="Arial Black" panose="020B0A04020102020204" pitchFamily="34" charset="0"/>
              </a:rPr>
              <a:t> </a:t>
            </a:r>
            <a:r>
              <a:rPr lang="fi-FI" b="1" dirty="0" err="1">
                <a:solidFill>
                  <a:srgbClr val="8F004C"/>
                </a:solidFill>
                <a:latin typeface="Arial Black" panose="020B0A04020102020204" pitchFamily="34" charset="0"/>
              </a:rPr>
              <a:t>Studies</a:t>
            </a:r>
            <a:endParaRPr lang="fi-FI" b="1" dirty="0">
              <a:solidFill>
                <a:srgbClr val="8F004C"/>
              </a:solidFill>
              <a:latin typeface="Arial Black" panose="020B0A04020102020204" pitchFamily="34" charset="0"/>
            </a:endParaRPr>
          </a:p>
          <a:p>
            <a:r>
              <a:rPr lang="fi-FI" sz="1800" dirty="0">
                <a:solidFill>
                  <a:srgbClr val="8F004C"/>
                </a:solidFill>
                <a:latin typeface="Arial Black" panose="020B0A04020102020204" pitchFamily="34" charset="0"/>
              </a:rPr>
              <a:t>Maanpuolustuskorkeakoulun ja  Suomen Sotatieteellinen Seuran julkaisema vertaisarvioitu tieteellinen lehti.</a:t>
            </a:r>
          </a:p>
          <a:p>
            <a:endParaRPr lang="fi-FI" sz="1800" b="1" dirty="0">
              <a:solidFill>
                <a:srgbClr val="8F004C"/>
              </a:solidFill>
              <a:effectLst/>
              <a:latin typeface="Arial Black" panose="020B0A04020102020204" pitchFamily="34" charset="0"/>
            </a:endParaRPr>
          </a:p>
          <a:p>
            <a:r>
              <a:rPr lang="fi-FI" b="1" dirty="0">
                <a:solidFill>
                  <a:srgbClr val="8F004C"/>
                </a:solidFill>
                <a:effectLst/>
                <a:latin typeface="Arial Black" panose="020B0A04020102020204" pitchFamily="34" charset="0"/>
              </a:rPr>
              <a:t>Suomen Sotatieteellisen Seuran julkaisusarja</a:t>
            </a:r>
          </a:p>
          <a:p>
            <a:pPr>
              <a:lnSpc>
                <a:spcPct val="110000"/>
              </a:lnSpc>
            </a:pPr>
            <a:r>
              <a:rPr lang="fi-FI" sz="1800" dirty="0">
                <a:solidFill>
                  <a:srgbClr val="8F004C"/>
                </a:solidFill>
                <a:effectLst/>
                <a:latin typeface="Arial Black" panose="020B0A04020102020204" pitchFamily="34" charset="0"/>
              </a:rPr>
              <a:t>Sarjassa  on vuodesta 1927 alkaen tähän </a:t>
            </a:r>
          </a:p>
          <a:p>
            <a:pPr>
              <a:lnSpc>
                <a:spcPct val="110000"/>
              </a:lnSpc>
            </a:pPr>
            <a:r>
              <a:rPr lang="fi-FI" sz="1800" dirty="0">
                <a:solidFill>
                  <a:srgbClr val="8F004C"/>
                </a:solidFill>
                <a:effectLst/>
                <a:latin typeface="Arial Black" panose="020B0A04020102020204" pitchFamily="34" charset="0"/>
              </a:rPr>
              <a:t>mennessä julkaistu yhteensä 20 tutkimusta.</a:t>
            </a:r>
          </a:p>
          <a:p>
            <a:endParaRPr lang="fi-FI" sz="1800" b="1" dirty="0">
              <a:solidFill>
                <a:srgbClr val="8F004C"/>
              </a:solidFill>
              <a:effectLst/>
              <a:latin typeface="Arial Black" panose="020B0A04020102020204" pitchFamily="34" charset="0"/>
            </a:endParaRPr>
          </a:p>
          <a:p>
            <a:endParaRPr lang="fi-FI" sz="1800" dirty="0">
              <a:effectLst/>
              <a:latin typeface="Arial Black" panose="020B0A04020102020204" pitchFamily="34" charset="0"/>
            </a:endParaRPr>
          </a:p>
          <a:p>
            <a:endParaRPr lang="fi-FI" dirty="0"/>
          </a:p>
          <a:p>
            <a:endParaRPr lang="fi-FI" dirty="0">
              <a:effectLst/>
            </a:endParaRPr>
          </a:p>
          <a:p>
            <a:endParaRPr lang="fi-FI" dirty="0"/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60" y="287525"/>
            <a:ext cx="1436935" cy="2013732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89" y="1816768"/>
            <a:ext cx="1459643" cy="204555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11653" y="4383810"/>
            <a:ext cx="1706566" cy="2581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kstikehys 9"/>
          <p:cNvSpPr txBox="1"/>
          <p:nvPr/>
        </p:nvSpPr>
        <p:spPr>
          <a:xfrm>
            <a:off x="3284623" y="5402179"/>
            <a:ext cx="962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solidFill>
                  <a:srgbClr val="8F004C"/>
                </a:solidFill>
                <a:latin typeface="Arial Black" panose="020B0A04020102020204" pitchFamily="34" charset="0"/>
              </a:rPr>
              <a:t>N:o 1</a:t>
            </a:r>
          </a:p>
          <a:p>
            <a:r>
              <a:rPr lang="fi-FI" sz="1600" dirty="0">
                <a:solidFill>
                  <a:srgbClr val="8F004C"/>
                </a:solidFill>
                <a:latin typeface="Arial Black" panose="020B0A04020102020204" pitchFamily="34" charset="0"/>
              </a:rPr>
              <a:t>1927</a:t>
            </a:r>
          </a:p>
        </p:txBody>
      </p:sp>
      <p:sp>
        <p:nvSpPr>
          <p:cNvPr id="11" name="Tekstikehys 10"/>
          <p:cNvSpPr txBox="1"/>
          <p:nvPr/>
        </p:nvSpPr>
        <p:spPr>
          <a:xfrm>
            <a:off x="7985401" y="5372950"/>
            <a:ext cx="902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>
                <a:solidFill>
                  <a:srgbClr val="8F004C"/>
                </a:solidFill>
                <a:latin typeface="Arial Black" panose="020B0A04020102020204" pitchFamily="34" charset="0"/>
              </a:rPr>
              <a:t>N:o 20</a:t>
            </a:r>
          </a:p>
          <a:p>
            <a:r>
              <a:rPr lang="fi-FI" sz="1600" dirty="0">
                <a:solidFill>
                  <a:srgbClr val="8F004C"/>
                </a:solidFill>
                <a:latin typeface="Arial Black" panose="020B0A04020102020204" pitchFamily="34" charset="0"/>
              </a:rPr>
              <a:t>2009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0935" y="4293169"/>
            <a:ext cx="1763011" cy="2790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0663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278">
        <p:circle/>
      </p:transition>
    </mc:Choice>
    <mc:Fallback xmlns="">
      <p:transition spd="slow" advTm="21278">
        <p:circl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2017007" y="1963552"/>
            <a:ext cx="8379217" cy="3477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sz="2000" dirty="0">
                <a:solidFill>
                  <a:srgbClr val="8F004C"/>
                </a:solidFill>
                <a:latin typeface="Arial Black" panose="020B0A04020102020204" pitchFamily="34" charset="0"/>
              </a:rPr>
              <a:t>Ilmavoimien tukisäätiö</a:t>
            </a:r>
          </a:p>
          <a:p>
            <a:r>
              <a:rPr lang="fi-FI" sz="2000" dirty="0">
                <a:solidFill>
                  <a:srgbClr val="8F004C"/>
                </a:solidFill>
                <a:latin typeface="Arial Black" panose="020B0A04020102020204" pitchFamily="34" charset="0"/>
              </a:rPr>
              <a:t>Jenny ja Antti Wihurin rahasto</a:t>
            </a:r>
          </a:p>
          <a:p>
            <a:r>
              <a:rPr lang="fi-FI" sz="2000" dirty="0">
                <a:solidFill>
                  <a:srgbClr val="8F004C"/>
                </a:solidFill>
                <a:latin typeface="Arial Black" panose="020B0A04020102020204" pitchFamily="34" charset="0"/>
              </a:rPr>
              <a:t>Kauppaneuvos Werner Hacklinin säätiö</a:t>
            </a:r>
          </a:p>
          <a:p>
            <a:r>
              <a:rPr lang="fi-FI" sz="2000" dirty="0">
                <a:solidFill>
                  <a:srgbClr val="8F004C"/>
                </a:solidFill>
                <a:latin typeface="Arial Black" panose="020B0A04020102020204" pitchFamily="34" charset="0"/>
              </a:rPr>
              <a:t>Maanpuolustuksen kannatussäätiö</a:t>
            </a:r>
          </a:p>
          <a:p>
            <a:r>
              <a:rPr lang="fi-FI" sz="2000" dirty="0">
                <a:solidFill>
                  <a:srgbClr val="8F004C"/>
                </a:solidFill>
                <a:latin typeface="Arial Black" panose="020B0A04020102020204" pitchFamily="34" charset="0"/>
              </a:rPr>
              <a:t>Mobil Oil Oy Ab</a:t>
            </a:r>
          </a:p>
          <a:p>
            <a:r>
              <a:rPr lang="fi-FI" sz="2000" dirty="0">
                <a:solidFill>
                  <a:srgbClr val="8F004C"/>
                </a:solidFill>
                <a:latin typeface="Arial Black" panose="020B0A04020102020204" pitchFamily="34" charset="0"/>
              </a:rPr>
              <a:t>Opetusministeriö</a:t>
            </a:r>
          </a:p>
          <a:p>
            <a:r>
              <a:rPr lang="fi-FI" sz="2000" dirty="0">
                <a:solidFill>
                  <a:srgbClr val="8F004C"/>
                </a:solidFill>
                <a:latin typeface="Arial Black" panose="020B0A04020102020204" pitchFamily="34" charset="0"/>
              </a:rPr>
              <a:t>Puolustusministeriö</a:t>
            </a:r>
          </a:p>
          <a:p>
            <a:r>
              <a:rPr lang="fi-FI" sz="2000" dirty="0">
                <a:solidFill>
                  <a:srgbClr val="8F004C"/>
                </a:solidFill>
                <a:latin typeface="Arial Black" panose="020B0A04020102020204" pitchFamily="34" charset="0"/>
              </a:rPr>
              <a:t>Suomen akatemia</a:t>
            </a:r>
          </a:p>
          <a:p>
            <a:r>
              <a:rPr lang="fi-FI" sz="2000" dirty="0">
                <a:solidFill>
                  <a:srgbClr val="8F004C"/>
                </a:solidFill>
                <a:latin typeface="Arial Black" panose="020B0A04020102020204" pitchFamily="34" charset="0"/>
              </a:rPr>
              <a:t>Suomen Marsalkka Mannerheimin sotatieteellinen rahasto</a:t>
            </a:r>
          </a:p>
          <a:p>
            <a:r>
              <a:rPr lang="fi-FI" sz="2000" dirty="0">
                <a:solidFill>
                  <a:srgbClr val="8F004C"/>
                </a:solidFill>
                <a:latin typeface="Arial Black" panose="020B0A04020102020204" pitchFamily="34" charset="0"/>
              </a:rPr>
              <a:t>Säästöpankkien Keskusosakepankki</a:t>
            </a:r>
          </a:p>
          <a:p>
            <a:r>
              <a:rPr lang="fi-FI" sz="2000" dirty="0">
                <a:solidFill>
                  <a:srgbClr val="8F004C"/>
                </a:solidFill>
                <a:latin typeface="Arial Black" panose="020B0A04020102020204" pitchFamily="34" charset="0"/>
              </a:rPr>
              <a:t>Urlus-säätiö</a:t>
            </a:r>
            <a:endParaRPr lang="fi-FI" dirty="0"/>
          </a:p>
        </p:txBody>
      </p:sp>
      <p:sp>
        <p:nvSpPr>
          <p:cNvPr id="3" name="Tekstiruutu 2"/>
          <p:cNvSpPr txBox="1"/>
          <p:nvPr/>
        </p:nvSpPr>
        <p:spPr>
          <a:xfrm>
            <a:off x="304226" y="450574"/>
            <a:ext cx="1114875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Apurahat ovat mahdollistaneet seuran täysipainoisen toiminnan, </a:t>
            </a:r>
          </a:p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josta kiitokset kaikille tukijoille</a:t>
            </a:r>
            <a:r>
              <a:rPr lang="fi-FI" dirty="0"/>
              <a:t>.</a:t>
            </a:r>
          </a:p>
        </p:txBody>
      </p:sp>
      <p:sp>
        <p:nvSpPr>
          <p:cNvPr id="4" name="Suorakulmio 3"/>
          <p:cNvSpPr/>
          <p:nvPr/>
        </p:nvSpPr>
        <p:spPr>
          <a:xfrm>
            <a:off x="2017007" y="1501887"/>
            <a:ext cx="604159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Seuran toimintaa tukeneita tahoja:</a:t>
            </a:r>
          </a:p>
        </p:txBody>
      </p:sp>
    </p:spTree>
    <p:extLst>
      <p:ext uri="{BB962C8B-B14F-4D97-AF65-F5344CB8AC3E}">
        <p14:creationId xmlns:p14="http://schemas.microsoft.com/office/powerpoint/2010/main" val="150349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190">
        <p:circle/>
      </p:transition>
    </mc:Choice>
    <mc:Fallback xmlns="">
      <p:transition spd="slow" advTm="18190">
        <p:circl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3431628" y="496756"/>
            <a:ext cx="4150046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3200" dirty="0">
                <a:solidFill>
                  <a:srgbClr val="8F004C"/>
                </a:solidFill>
                <a:latin typeface="Arial Black" panose="020B0A04020102020204" pitchFamily="34" charset="0"/>
              </a:rPr>
              <a:t>Seuran jäsenistö</a:t>
            </a:r>
          </a:p>
        </p:txBody>
      </p:sp>
      <p:sp>
        <p:nvSpPr>
          <p:cNvPr id="4" name="Tekstiruutu 3"/>
          <p:cNvSpPr txBox="1"/>
          <p:nvPr/>
        </p:nvSpPr>
        <p:spPr>
          <a:xfrm>
            <a:off x="1060174" y="5208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Taulukk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990659"/>
              </p:ext>
            </p:extLst>
          </p:nvPr>
        </p:nvGraphicFramePr>
        <p:xfrm>
          <a:off x="630403" y="454468"/>
          <a:ext cx="2590828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5705">
                  <a:extLst>
                    <a:ext uri="{9D8B030D-6E8A-4147-A177-3AD203B41FA5}">
                      <a16:colId xmlns:a16="http://schemas.microsoft.com/office/drawing/2014/main" val="4144628888"/>
                    </a:ext>
                  </a:extLst>
                </a:gridCol>
                <a:gridCol w="1345123">
                  <a:extLst>
                    <a:ext uri="{9D8B030D-6E8A-4147-A177-3AD203B41FA5}">
                      <a16:colId xmlns:a16="http://schemas.microsoft.com/office/drawing/2014/main" val="3645131536"/>
                    </a:ext>
                  </a:extLst>
                </a:gridCol>
              </a:tblGrid>
              <a:tr h="306492">
                <a:tc>
                  <a:txBody>
                    <a:bodyPr/>
                    <a:lstStyle/>
                    <a:p>
                      <a:pPr algn="ctr"/>
                      <a:r>
                        <a:rPr lang="fi-FI" sz="1800" dirty="0">
                          <a:solidFill>
                            <a:srgbClr val="8F004C"/>
                          </a:solidFill>
                          <a:latin typeface="Arial Black" panose="020B0A04020102020204" pitchFamily="34" charset="0"/>
                        </a:rPr>
                        <a:t>Vuosi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dirty="0">
                          <a:solidFill>
                            <a:srgbClr val="8F004C"/>
                          </a:solidFill>
                          <a:latin typeface="Arial Black" panose="020B0A04020102020204" pitchFamily="34" charset="0"/>
                        </a:rPr>
                        <a:t>Jäseniä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2701869"/>
                  </a:ext>
                </a:extLst>
              </a:tr>
              <a:tr h="306492">
                <a:tc>
                  <a:txBody>
                    <a:bodyPr/>
                    <a:lstStyle/>
                    <a:p>
                      <a:pPr algn="ctr"/>
                      <a:r>
                        <a:rPr lang="fi-FI" sz="1800" dirty="0">
                          <a:solidFill>
                            <a:srgbClr val="8F004C"/>
                          </a:solidFill>
                          <a:latin typeface="Arial Black" panose="020B0A04020102020204" pitchFamily="34" charset="0"/>
                        </a:rPr>
                        <a:t>1929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dirty="0">
                          <a:solidFill>
                            <a:srgbClr val="8F004C"/>
                          </a:solidFill>
                          <a:latin typeface="Arial Black" panose="020B0A04020102020204" pitchFamily="34" charset="0"/>
                        </a:rPr>
                        <a:t>182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012399"/>
                  </a:ext>
                </a:extLst>
              </a:tr>
              <a:tr h="306492">
                <a:tc>
                  <a:txBody>
                    <a:bodyPr/>
                    <a:lstStyle/>
                    <a:p>
                      <a:pPr algn="ctr"/>
                      <a:r>
                        <a:rPr lang="fi-FI" sz="1800" dirty="0">
                          <a:solidFill>
                            <a:srgbClr val="8F004C"/>
                          </a:solidFill>
                          <a:latin typeface="Arial Black" panose="020B0A04020102020204" pitchFamily="34" charset="0"/>
                        </a:rPr>
                        <a:t>1938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dirty="0">
                          <a:solidFill>
                            <a:srgbClr val="8F004C"/>
                          </a:solidFill>
                          <a:latin typeface="Arial Black" panose="020B0A04020102020204" pitchFamily="34" charset="0"/>
                        </a:rPr>
                        <a:t>329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122584"/>
                  </a:ext>
                </a:extLst>
              </a:tr>
              <a:tr h="306492">
                <a:tc>
                  <a:txBody>
                    <a:bodyPr/>
                    <a:lstStyle/>
                    <a:p>
                      <a:pPr algn="ctr"/>
                      <a:r>
                        <a:rPr lang="fi-FI" sz="1800" dirty="0">
                          <a:solidFill>
                            <a:srgbClr val="8F004C"/>
                          </a:solidFill>
                          <a:latin typeface="Arial Black" panose="020B0A04020102020204" pitchFamily="34" charset="0"/>
                        </a:rPr>
                        <a:t>1948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dirty="0">
                          <a:solidFill>
                            <a:srgbClr val="8F004C"/>
                          </a:solidFill>
                          <a:latin typeface="Arial Black" panose="020B0A04020102020204" pitchFamily="34" charset="0"/>
                        </a:rPr>
                        <a:t>431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7724990"/>
                  </a:ext>
                </a:extLst>
              </a:tr>
              <a:tr h="306492">
                <a:tc>
                  <a:txBody>
                    <a:bodyPr/>
                    <a:lstStyle/>
                    <a:p>
                      <a:pPr algn="ctr"/>
                      <a:r>
                        <a:rPr lang="fi-FI" sz="1800" dirty="0">
                          <a:solidFill>
                            <a:srgbClr val="8F004C"/>
                          </a:solidFill>
                          <a:latin typeface="Arial Black" panose="020B0A04020102020204" pitchFamily="34" charset="0"/>
                        </a:rPr>
                        <a:t>1958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dirty="0">
                          <a:solidFill>
                            <a:srgbClr val="8F004C"/>
                          </a:solidFill>
                          <a:latin typeface="Arial Black" panose="020B0A04020102020204" pitchFamily="34" charset="0"/>
                        </a:rPr>
                        <a:t>625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2999790"/>
                  </a:ext>
                </a:extLst>
              </a:tr>
              <a:tr h="306492">
                <a:tc>
                  <a:txBody>
                    <a:bodyPr/>
                    <a:lstStyle/>
                    <a:p>
                      <a:pPr algn="ctr"/>
                      <a:r>
                        <a:rPr lang="fi-FI" sz="1800" dirty="0">
                          <a:solidFill>
                            <a:srgbClr val="8F004C"/>
                          </a:solidFill>
                          <a:latin typeface="Arial Black" panose="020B0A04020102020204" pitchFamily="34" charset="0"/>
                        </a:rPr>
                        <a:t>1968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dirty="0">
                          <a:solidFill>
                            <a:srgbClr val="8F004C"/>
                          </a:solidFill>
                          <a:latin typeface="Arial Black" panose="020B0A04020102020204" pitchFamily="34" charset="0"/>
                        </a:rPr>
                        <a:t>758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270779"/>
                  </a:ext>
                </a:extLst>
              </a:tr>
              <a:tr h="306492">
                <a:tc>
                  <a:txBody>
                    <a:bodyPr/>
                    <a:lstStyle/>
                    <a:p>
                      <a:pPr algn="ctr"/>
                      <a:r>
                        <a:rPr lang="fi-FI" sz="1800" dirty="0">
                          <a:solidFill>
                            <a:srgbClr val="8F004C"/>
                          </a:solidFill>
                          <a:latin typeface="Arial Black" panose="020B0A04020102020204" pitchFamily="34" charset="0"/>
                        </a:rPr>
                        <a:t>1978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dirty="0">
                          <a:solidFill>
                            <a:srgbClr val="8F004C"/>
                          </a:solidFill>
                          <a:latin typeface="Arial Black" panose="020B0A04020102020204" pitchFamily="34" charset="0"/>
                        </a:rPr>
                        <a:t>978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402700"/>
                  </a:ext>
                </a:extLst>
              </a:tr>
              <a:tr h="306492">
                <a:tc>
                  <a:txBody>
                    <a:bodyPr/>
                    <a:lstStyle/>
                    <a:p>
                      <a:pPr algn="ctr"/>
                      <a:r>
                        <a:rPr lang="fi-FI" sz="1800" dirty="0">
                          <a:solidFill>
                            <a:srgbClr val="8F004C"/>
                          </a:solidFill>
                          <a:latin typeface="Arial Black" panose="020B0A04020102020204" pitchFamily="34" charset="0"/>
                        </a:rPr>
                        <a:t>1988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dirty="0">
                          <a:solidFill>
                            <a:srgbClr val="8F004C"/>
                          </a:solidFill>
                          <a:latin typeface="Arial Black" panose="020B0A04020102020204" pitchFamily="34" charset="0"/>
                        </a:rPr>
                        <a:t>1090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973042"/>
                  </a:ext>
                </a:extLst>
              </a:tr>
              <a:tr h="306492">
                <a:tc>
                  <a:txBody>
                    <a:bodyPr/>
                    <a:lstStyle/>
                    <a:p>
                      <a:pPr algn="ctr"/>
                      <a:r>
                        <a:rPr lang="fi-FI" sz="1800" dirty="0">
                          <a:solidFill>
                            <a:srgbClr val="8F004C"/>
                          </a:solidFill>
                          <a:latin typeface="Arial Black" panose="020B0A04020102020204" pitchFamily="34" charset="0"/>
                        </a:rPr>
                        <a:t>1998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dirty="0">
                          <a:solidFill>
                            <a:srgbClr val="8F004C"/>
                          </a:solidFill>
                          <a:latin typeface="Arial Black" panose="020B0A04020102020204" pitchFamily="34" charset="0"/>
                        </a:rPr>
                        <a:t>996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977467"/>
                  </a:ext>
                </a:extLst>
              </a:tr>
            </a:tbl>
          </a:graphicData>
        </a:graphic>
      </p:graphicFrame>
      <p:graphicFrame>
        <p:nvGraphicFramePr>
          <p:cNvPr id="8" name="Chart 2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073875"/>
              </p:ext>
            </p:extLst>
          </p:nvPr>
        </p:nvGraphicFramePr>
        <p:xfrm>
          <a:off x="2908879" y="2100388"/>
          <a:ext cx="7706111" cy="4287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kstiruutu 4"/>
          <p:cNvSpPr txBox="1"/>
          <p:nvPr/>
        </p:nvSpPr>
        <p:spPr>
          <a:xfrm>
            <a:off x="3447484" y="2239617"/>
            <a:ext cx="434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rgbClr val="8F004C"/>
                </a:solidFill>
                <a:latin typeface="Arial Black" panose="020B0A04020102020204" pitchFamily="34" charset="0"/>
              </a:rPr>
              <a:t>Jäsenmäärän kehitys 2005 -2017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071" y="171184"/>
            <a:ext cx="3989112" cy="283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2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1618">
        <p:circle/>
      </p:transition>
    </mc:Choice>
    <mc:Fallback xmlns="">
      <p:transition spd="slow" advTm="31618">
        <p:circl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pro.tsv.fi/sotatiedeseura/sotatiedebann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019" y="202219"/>
            <a:ext cx="8773076" cy="170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63265" y="2042928"/>
            <a:ext cx="9695026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altLang="fi-FI" sz="2400" b="1" i="0" u="none" strike="noStrike" cap="none" normalizeH="0" baseline="0" dirty="0">
                <a:ln>
                  <a:noFill/>
                </a:ln>
                <a:solidFill>
                  <a:srgbClr val="8F004C"/>
                </a:solidFill>
                <a:effectLst/>
                <a:latin typeface="Arial Black" panose="020B0A04020102020204" pitchFamily="34" charset="0"/>
              </a:rPr>
              <a:t>Seura on sotatieteellisen tutkinnon suorittaneiden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altLang="fi-FI" sz="2400" b="1" i="0" u="none" strike="noStrike" cap="none" normalizeH="0" baseline="0" dirty="0">
                <a:ln>
                  <a:noFill/>
                </a:ln>
                <a:solidFill>
                  <a:srgbClr val="8F004C"/>
                </a:solidFill>
                <a:effectLst/>
                <a:latin typeface="Arial Black" panose="020B0A04020102020204" pitchFamily="34" charset="0"/>
              </a:rPr>
              <a:t>ja sotatieteitä harrastavien upseerien sekä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altLang="fi-FI" sz="2400" b="1" i="0" u="none" strike="noStrike" cap="none" normalizeH="0" baseline="0" dirty="0">
                <a:ln>
                  <a:noFill/>
                </a:ln>
                <a:solidFill>
                  <a:srgbClr val="8F004C"/>
                </a:solidFill>
                <a:effectLst/>
                <a:latin typeface="Arial Black" panose="020B0A04020102020204" pitchFamily="34" charset="0"/>
              </a:rPr>
              <a:t>muiden sotatieteitä tutkivien tieteellinen yhdistys.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altLang="fi-FI" sz="2400" b="1" i="0" u="none" strike="noStrike" cap="none" normalizeH="0" baseline="0" dirty="0">
              <a:ln>
                <a:noFill/>
              </a:ln>
              <a:solidFill>
                <a:srgbClr val="8F004C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altLang="fi-FI" sz="2400" b="1" i="0" u="none" strike="noStrike" cap="none" normalizeH="0" baseline="0" dirty="0">
                <a:ln>
                  <a:noFill/>
                </a:ln>
                <a:solidFill>
                  <a:srgbClr val="8F004C"/>
                </a:solidFill>
                <a:effectLst/>
                <a:latin typeface="Arial Black" panose="020B0A04020102020204" pitchFamily="34" charset="0"/>
              </a:rPr>
              <a:t>Seuraan on aikaa myöten ja yhteiskunnan muuttuessa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altLang="fi-FI" sz="2400" b="1" i="0" u="none" strike="noStrike" cap="none" normalizeH="0" baseline="0" dirty="0">
                <a:ln>
                  <a:noFill/>
                </a:ln>
                <a:solidFill>
                  <a:srgbClr val="8F004C"/>
                </a:solidFill>
                <a:effectLst/>
                <a:latin typeface="Arial Black" panose="020B0A04020102020204" pitchFamily="34" charset="0"/>
              </a:rPr>
              <a:t>kutsuttu muitakin tieteiden parissa toimivia henkilöitä.</a:t>
            </a:r>
            <a:endParaRPr kumimoji="0" lang="fi-FI" altLang="fi-FI" sz="2400" b="0" i="0" u="none" strike="noStrike" cap="none" normalizeH="0" baseline="0" dirty="0">
              <a:ln>
                <a:noFill/>
              </a:ln>
              <a:solidFill>
                <a:srgbClr val="8F004C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3" name="Suorakulmio 2"/>
          <p:cNvSpPr/>
          <p:nvPr/>
        </p:nvSpPr>
        <p:spPr>
          <a:xfrm>
            <a:off x="1895060" y="5153943"/>
            <a:ext cx="7739269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8F004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i-FI" sz="2000" dirty="0">
                <a:solidFill>
                  <a:srgbClr val="8F004C"/>
                </a:solidFill>
                <a:latin typeface="Arial Black" panose="020B0A04020102020204" pitchFamily="34" charset="0"/>
              </a:rPr>
              <a:t>Vuoden 2017 teema</a:t>
            </a:r>
          </a:p>
          <a:p>
            <a:pPr algn="ctr"/>
            <a:r>
              <a:rPr lang="fi-FI" sz="2000" dirty="0">
                <a:solidFill>
                  <a:srgbClr val="8F004C"/>
                </a:solidFill>
                <a:latin typeface="Arial Black" panose="020B0A04020102020204" pitchFamily="34" charset="0"/>
              </a:rPr>
              <a:t> ” Tiede ja Ase 75 - entä seuraava  kvartaali?” </a:t>
            </a:r>
          </a:p>
        </p:txBody>
      </p:sp>
    </p:spTree>
    <p:extLst>
      <p:ext uri="{BB962C8B-B14F-4D97-AF65-F5344CB8AC3E}">
        <p14:creationId xmlns:p14="http://schemas.microsoft.com/office/powerpoint/2010/main" val="207791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3533">
        <p:circle/>
      </p:transition>
    </mc:Choice>
    <mc:Fallback xmlns="">
      <p:transition spd="slow" advTm="23533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942" y="3950574"/>
            <a:ext cx="4299313" cy="2381873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6041" y="145283"/>
            <a:ext cx="9105959" cy="6295273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220975" y="213429"/>
            <a:ext cx="3009798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Keskustelu-</a:t>
            </a:r>
          </a:p>
          <a:p>
            <a:pPr algn="ctr"/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tilaisuuksien </a:t>
            </a:r>
          </a:p>
          <a:p>
            <a:pPr algn="ctr"/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järjestäminen </a:t>
            </a:r>
          </a:p>
          <a:p>
            <a:pPr algn="ctr"/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käynnistyi </a:t>
            </a:r>
          </a:p>
          <a:p>
            <a:pPr algn="ctr"/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1931</a:t>
            </a:r>
          </a:p>
        </p:txBody>
      </p:sp>
    </p:spTree>
    <p:extLst>
      <p:ext uri="{BB962C8B-B14F-4D97-AF65-F5344CB8AC3E}">
        <p14:creationId xmlns:p14="http://schemas.microsoft.com/office/powerpoint/2010/main" val="315560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908">
        <p:circle/>
      </p:transition>
    </mc:Choice>
    <mc:Fallback xmlns="">
      <p:transition spd="slow" advTm="30908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7019" y="159569"/>
            <a:ext cx="7232703" cy="6699144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940719" y="3429356"/>
            <a:ext cx="3604961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Ote johtokunnan </a:t>
            </a:r>
          </a:p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kokouspöytäkirjasta</a:t>
            </a:r>
          </a:p>
          <a:p>
            <a:pPr algn="ctr"/>
            <a:r>
              <a:rPr lang="fi-FI" sz="2400" dirty="0">
                <a:solidFill>
                  <a:srgbClr val="8F004C"/>
                </a:solidFill>
                <a:latin typeface="Arial Black" panose="020B0A04020102020204" pitchFamily="34" charset="0"/>
              </a:rPr>
              <a:t>16.9.1933</a:t>
            </a:r>
          </a:p>
        </p:txBody>
      </p:sp>
      <p:sp>
        <p:nvSpPr>
          <p:cNvPr id="4" name="Suorakulmio 3"/>
          <p:cNvSpPr/>
          <p:nvPr/>
        </p:nvSpPr>
        <p:spPr>
          <a:xfrm>
            <a:off x="371061" y="1350570"/>
            <a:ext cx="4174619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Keskusteluaiheet</a:t>
            </a:r>
          </a:p>
          <a:p>
            <a:pPr algn="ctr"/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ovat olleet</a:t>
            </a:r>
          </a:p>
          <a:p>
            <a:pPr algn="ctr"/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ajankohtaisia</a:t>
            </a:r>
          </a:p>
        </p:txBody>
      </p:sp>
    </p:spTree>
    <p:extLst>
      <p:ext uri="{BB962C8B-B14F-4D97-AF65-F5344CB8AC3E}">
        <p14:creationId xmlns:p14="http://schemas.microsoft.com/office/powerpoint/2010/main" val="238678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1231">
        <p:circle/>
      </p:transition>
    </mc:Choice>
    <mc:Fallback xmlns="">
      <p:transition spd="slow" advTm="31231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5061" y="88210"/>
            <a:ext cx="9051235" cy="700585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3239111" y="2469437"/>
            <a:ext cx="61120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dirty="0">
                <a:solidFill>
                  <a:srgbClr val="8F004C"/>
                </a:solidFill>
                <a:latin typeface="Arial Black" panose="020B0A04020102020204" pitchFamily="34" charset="0"/>
              </a:rPr>
              <a:t>Puolustusvoimat tuki kuukausikokouksiin osallistumista</a:t>
            </a:r>
          </a:p>
        </p:txBody>
      </p:sp>
    </p:spTree>
    <p:extLst>
      <p:ext uri="{BB962C8B-B14F-4D97-AF65-F5344CB8AC3E}">
        <p14:creationId xmlns:p14="http://schemas.microsoft.com/office/powerpoint/2010/main" val="360834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946">
        <p:circle/>
      </p:transition>
    </mc:Choice>
    <mc:Fallback xmlns="">
      <p:transition spd="slow" advTm="20946">
        <p:circl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23607</TotalTime>
  <Words>844</Words>
  <Application>Microsoft Office PowerPoint</Application>
  <PresentationFormat>Laajakuva</PresentationFormat>
  <Paragraphs>291</Paragraphs>
  <Slides>66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66</vt:i4>
      </vt:variant>
    </vt:vector>
  </HeadingPairs>
  <TitlesOfParts>
    <vt:vector size="73" baseType="lpstr">
      <vt:lpstr>Arial</vt:lpstr>
      <vt:lpstr>Arial Black</vt:lpstr>
      <vt:lpstr>Calibri</vt:lpstr>
      <vt:lpstr>Calibri Light</vt:lpstr>
      <vt:lpstr>Imprint MT Shadow</vt:lpstr>
      <vt:lpstr>Rockwell Extra Bold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JULKAISUTOIMINTA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Esko Vaahtolammi</dc:creator>
  <cp:lastModifiedBy>Esko Vaahtolammi</cp:lastModifiedBy>
  <cp:revision>299</cp:revision>
  <dcterms:created xsi:type="dcterms:W3CDTF">2016-10-04T14:38:22Z</dcterms:created>
  <dcterms:modified xsi:type="dcterms:W3CDTF">2017-02-04T04:34:03Z</dcterms:modified>
</cp:coreProperties>
</file>